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83"/>
  </p:notesMasterIdLst>
  <p:sldIdLst>
    <p:sldId id="256" r:id="rId2"/>
    <p:sldId id="257" r:id="rId3"/>
    <p:sldId id="259" r:id="rId4"/>
    <p:sldId id="264" r:id="rId5"/>
    <p:sldId id="260" r:id="rId6"/>
    <p:sldId id="266" r:id="rId7"/>
    <p:sldId id="265" r:id="rId8"/>
    <p:sldId id="268" r:id="rId9"/>
    <p:sldId id="269" r:id="rId10"/>
    <p:sldId id="270" r:id="rId11"/>
    <p:sldId id="271" r:id="rId12"/>
    <p:sldId id="272" r:id="rId13"/>
    <p:sldId id="274" r:id="rId14"/>
    <p:sldId id="261" r:id="rId15"/>
    <p:sldId id="275" r:id="rId16"/>
    <p:sldId id="276" r:id="rId17"/>
    <p:sldId id="277" r:id="rId18"/>
    <p:sldId id="262" r:id="rId19"/>
    <p:sldId id="278" r:id="rId20"/>
    <p:sldId id="282" r:id="rId21"/>
    <p:sldId id="263" r:id="rId22"/>
    <p:sldId id="279" r:id="rId23"/>
    <p:sldId id="280" r:id="rId24"/>
    <p:sldId id="281" r:id="rId25"/>
    <p:sldId id="273" r:id="rId26"/>
    <p:sldId id="285" r:id="rId27"/>
    <p:sldId id="286" r:id="rId28"/>
    <p:sldId id="288" r:id="rId29"/>
    <p:sldId id="287" r:id="rId30"/>
    <p:sldId id="299" r:id="rId31"/>
    <p:sldId id="289" r:id="rId32"/>
    <p:sldId id="290" r:id="rId33"/>
    <p:sldId id="291" r:id="rId34"/>
    <p:sldId id="292" r:id="rId35"/>
    <p:sldId id="293" r:id="rId36"/>
    <p:sldId id="294" r:id="rId37"/>
    <p:sldId id="295" r:id="rId38"/>
    <p:sldId id="296" r:id="rId39"/>
    <p:sldId id="300" r:id="rId40"/>
    <p:sldId id="301" r:id="rId41"/>
    <p:sldId id="297" r:id="rId42"/>
    <p:sldId id="302" r:id="rId43"/>
    <p:sldId id="303" r:id="rId44"/>
    <p:sldId id="304" r:id="rId45"/>
    <p:sldId id="305" r:id="rId46"/>
    <p:sldId id="306" r:id="rId47"/>
    <p:sldId id="307" r:id="rId48"/>
    <p:sldId id="322" r:id="rId49"/>
    <p:sldId id="308" r:id="rId50"/>
    <p:sldId id="309" r:id="rId51"/>
    <p:sldId id="326" r:id="rId52"/>
    <p:sldId id="328" r:id="rId53"/>
    <p:sldId id="327" r:id="rId54"/>
    <p:sldId id="335" r:id="rId55"/>
    <p:sldId id="331" r:id="rId56"/>
    <p:sldId id="310" r:id="rId57"/>
    <p:sldId id="333" r:id="rId58"/>
    <p:sldId id="323" r:id="rId59"/>
    <p:sldId id="332" r:id="rId60"/>
    <p:sldId id="324" r:id="rId61"/>
    <p:sldId id="334" r:id="rId62"/>
    <p:sldId id="319" r:id="rId63"/>
    <p:sldId id="325" r:id="rId64"/>
    <p:sldId id="311" r:id="rId65"/>
    <p:sldId id="329" r:id="rId66"/>
    <p:sldId id="330" r:id="rId67"/>
    <p:sldId id="312" r:id="rId68"/>
    <p:sldId id="337" r:id="rId69"/>
    <p:sldId id="339" r:id="rId70"/>
    <p:sldId id="336" r:id="rId71"/>
    <p:sldId id="344" r:id="rId72"/>
    <p:sldId id="345" r:id="rId73"/>
    <p:sldId id="340" r:id="rId74"/>
    <p:sldId id="316" r:id="rId75"/>
    <p:sldId id="315" r:id="rId76"/>
    <p:sldId id="317" r:id="rId77"/>
    <p:sldId id="342" r:id="rId78"/>
    <p:sldId id="343" r:id="rId79"/>
    <p:sldId id="341" r:id="rId80"/>
    <p:sldId id="321" r:id="rId81"/>
    <p:sldId id="318"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8969" autoAdjust="0"/>
  </p:normalViewPr>
  <p:slideViewPr>
    <p:cSldViewPr snapToGrid="0">
      <p:cViewPr varScale="1">
        <p:scale>
          <a:sx n="84" d="100"/>
          <a:sy n="84" d="100"/>
        </p:scale>
        <p:origin x="90" y="5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oleObject" Target="Classeur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Classeur4"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800" dirty="0" smtClean="0"/>
              <a:t>Ensemble des humains majeurs</a:t>
            </a:r>
            <a:endParaRPr lang="fr-FR" sz="1800"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53975" cap="rnd">
              <a:solidFill>
                <a:schemeClr val="accent1"/>
              </a:solidFill>
              <a:round/>
            </a:ln>
            <a:effectLst/>
          </c:spPr>
          <c:marker>
            <c:symbol val="none"/>
          </c:marker>
          <c:xVal>
            <c:numRef>
              <c:f>Feuil1!$A$3:$A$12</c:f>
              <c:numCache>
                <c:formatCode>General</c:formatCode>
                <c:ptCount val="10"/>
                <c:pt idx="0">
                  <c:v>0</c:v>
                </c:pt>
                <c:pt idx="1">
                  <c:v>5</c:v>
                </c:pt>
                <c:pt idx="2">
                  <c:v>10</c:v>
                </c:pt>
                <c:pt idx="3">
                  <c:v>18</c:v>
                </c:pt>
                <c:pt idx="4">
                  <c:v>18</c:v>
                </c:pt>
                <c:pt idx="5">
                  <c:v>20</c:v>
                </c:pt>
                <c:pt idx="6">
                  <c:v>25</c:v>
                </c:pt>
                <c:pt idx="7">
                  <c:v>30</c:v>
                </c:pt>
                <c:pt idx="8">
                  <c:v>35</c:v>
                </c:pt>
                <c:pt idx="9">
                  <c:v>40</c:v>
                </c:pt>
              </c:numCache>
            </c:numRef>
          </c:xVal>
          <c:yVal>
            <c:numRef>
              <c:f>Feuil1!$B$3:$B$12</c:f>
              <c:numCache>
                <c:formatCode>General</c:formatCode>
                <c:ptCount val="10"/>
                <c:pt idx="0">
                  <c:v>0</c:v>
                </c:pt>
                <c:pt idx="1">
                  <c:v>0</c:v>
                </c:pt>
                <c:pt idx="2">
                  <c:v>0</c:v>
                </c:pt>
                <c:pt idx="3">
                  <c:v>0</c:v>
                </c:pt>
                <c:pt idx="4">
                  <c:v>1</c:v>
                </c:pt>
                <c:pt idx="5">
                  <c:v>1</c:v>
                </c:pt>
                <c:pt idx="6">
                  <c:v>1</c:v>
                </c:pt>
                <c:pt idx="7">
                  <c:v>1</c:v>
                </c:pt>
                <c:pt idx="8">
                  <c:v>1</c:v>
                </c:pt>
                <c:pt idx="9">
                  <c:v>1</c:v>
                </c:pt>
              </c:numCache>
            </c:numRef>
          </c:yVal>
          <c:smooth val="0"/>
        </c:ser>
        <c:dLbls>
          <c:showLegendKey val="0"/>
          <c:showVal val="0"/>
          <c:showCatName val="0"/>
          <c:showSerName val="0"/>
          <c:showPercent val="0"/>
          <c:showBubbleSize val="0"/>
        </c:dLbls>
        <c:axId val="-1100967488"/>
        <c:axId val="-1100959872"/>
      </c:scatterChart>
      <c:valAx>
        <c:axId val="-11009674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400" dirty="0"/>
                  <a:t>âge</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100959872"/>
        <c:crosses val="autoZero"/>
        <c:crossBetween val="midCat"/>
      </c:valAx>
      <c:valAx>
        <c:axId val="-11009598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400" dirty="0"/>
                  <a:t>majorité</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100967488"/>
        <c:crosses val="autoZero"/>
        <c:crossBetween val="midCat"/>
      </c:valAx>
      <c:spPr>
        <a:solidFill>
          <a:schemeClr val="bg1"/>
        </a:solid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800" dirty="0" smtClean="0"/>
              <a:t>Ensemble des personnes vieilles</a:t>
            </a:r>
            <a:endParaRPr lang="fr-FR" sz="1800"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44450" cap="rnd">
              <a:solidFill>
                <a:schemeClr val="accent1"/>
              </a:solidFill>
              <a:round/>
            </a:ln>
            <a:effectLst/>
          </c:spPr>
          <c:marker>
            <c:symbol val="none"/>
          </c:marker>
          <c:xVal>
            <c:numRef>
              <c:f>Feuil1!$B$3:$B$12</c:f>
              <c:numCache>
                <c:formatCode>General</c:formatCode>
                <c:ptCount val="10"/>
                <c:pt idx="0">
                  <c:v>0</c:v>
                </c:pt>
                <c:pt idx="1">
                  <c:v>10</c:v>
                </c:pt>
                <c:pt idx="2">
                  <c:v>20</c:v>
                </c:pt>
                <c:pt idx="3">
                  <c:v>30</c:v>
                </c:pt>
                <c:pt idx="4">
                  <c:v>40</c:v>
                </c:pt>
                <c:pt idx="5">
                  <c:v>50</c:v>
                </c:pt>
                <c:pt idx="6">
                  <c:v>60</c:v>
                </c:pt>
                <c:pt idx="7">
                  <c:v>70</c:v>
                </c:pt>
                <c:pt idx="8">
                  <c:v>80</c:v>
                </c:pt>
                <c:pt idx="9">
                  <c:v>90</c:v>
                </c:pt>
              </c:numCache>
            </c:numRef>
          </c:xVal>
          <c:yVal>
            <c:numRef>
              <c:f>Feuil1!$C$3:$C$12</c:f>
              <c:numCache>
                <c:formatCode>General</c:formatCode>
                <c:ptCount val="10"/>
                <c:pt idx="0">
                  <c:v>0</c:v>
                </c:pt>
                <c:pt idx="1">
                  <c:v>0</c:v>
                </c:pt>
                <c:pt idx="2">
                  <c:v>0</c:v>
                </c:pt>
                <c:pt idx="3">
                  <c:v>0</c:v>
                </c:pt>
                <c:pt idx="4">
                  <c:v>0.2</c:v>
                </c:pt>
                <c:pt idx="5">
                  <c:v>0.4</c:v>
                </c:pt>
                <c:pt idx="6">
                  <c:v>0.6</c:v>
                </c:pt>
                <c:pt idx="7">
                  <c:v>0.8</c:v>
                </c:pt>
                <c:pt idx="8">
                  <c:v>1</c:v>
                </c:pt>
                <c:pt idx="9">
                  <c:v>1</c:v>
                </c:pt>
              </c:numCache>
            </c:numRef>
          </c:yVal>
          <c:smooth val="0"/>
        </c:ser>
        <c:dLbls>
          <c:showLegendKey val="0"/>
          <c:showVal val="0"/>
          <c:showCatName val="0"/>
          <c:showSerName val="0"/>
          <c:showPercent val="0"/>
          <c:showBubbleSize val="0"/>
        </c:dLbls>
        <c:axId val="-1100953888"/>
        <c:axId val="-1100955520"/>
      </c:scatterChart>
      <c:valAx>
        <c:axId val="-11009538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400"/>
                  <a:t>âge</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100955520"/>
        <c:crosses val="autoZero"/>
        <c:crossBetween val="midCat"/>
      </c:valAx>
      <c:valAx>
        <c:axId val="-1100955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400"/>
                  <a:t>vieillesse</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100953888"/>
        <c:crosses val="autoZero"/>
        <c:crossBetween val="midCat"/>
      </c:valAx>
      <c:spPr>
        <a:solidFill>
          <a:schemeClr val="bg1"/>
        </a:solid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C4E8EF-4E9D-4143-933B-1095B5FAFF64}" type="doc">
      <dgm:prSet loTypeId="urn:microsoft.com/office/officeart/2005/8/layout/hierarchy6" loCatId="hierarchy" qsTypeId="urn:microsoft.com/office/officeart/2005/8/quickstyle/simple5" qsCatId="simple" csTypeId="urn:microsoft.com/office/officeart/2005/8/colors/colorful4" csCatId="colorful" phldr="1"/>
      <dgm:spPr/>
      <dgm:t>
        <a:bodyPr/>
        <a:lstStyle/>
        <a:p>
          <a:endParaRPr lang="fr-FR"/>
        </a:p>
      </dgm:t>
    </dgm:pt>
    <dgm:pt modelId="{1986C798-9D10-4F42-9A65-55E0B09E14DD}">
      <dgm:prSet phldrT="[Texte]" custT="1"/>
      <dgm:spPr/>
      <dgm:t>
        <a:bodyPr/>
        <a:lstStyle/>
        <a:p>
          <a:r>
            <a:rPr lang="fr-FR" sz="1200" dirty="0" smtClean="0"/>
            <a:t>Relation spatiale</a:t>
          </a:r>
          <a:endParaRPr lang="fr-FR" sz="1200" dirty="0"/>
        </a:p>
      </dgm:t>
    </dgm:pt>
    <dgm:pt modelId="{0D28B174-5820-4176-B5A1-0496C54EAD52}" type="parTrans" cxnId="{9A884528-91A2-4800-AC53-85CC2340B1CE}">
      <dgm:prSet/>
      <dgm:spPr/>
      <dgm:t>
        <a:bodyPr/>
        <a:lstStyle/>
        <a:p>
          <a:endParaRPr lang="fr-FR"/>
        </a:p>
      </dgm:t>
    </dgm:pt>
    <dgm:pt modelId="{337610CF-07C3-4785-A9BD-C72A20103AFB}" type="sibTrans" cxnId="{9A884528-91A2-4800-AC53-85CC2340B1CE}">
      <dgm:prSet/>
      <dgm:spPr/>
      <dgm:t>
        <a:bodyPr/>
        <a:lstStyle/>
        <a:p>
          <a:endParaRPr lang="fr-FR"/>
        </a:p>
      </dgm:t>
    </dgm:pt>
    <dgm:pt modelId="{8B1751DD-E54F-4905-B263-19A3CB3738E5}">
      <dgm:prSet phldrT="[Texte]" custT="1"/>
      <dgm:spPr/>
      <dgm:t>
        <a:bodyPr/>
        <a:lstStyle/>
        <a:p>
          <a:r>
            <a:rPr lang="fr-FR" sz="1200" dirty="0" smtClean="0"/>
            <a:t>Relation topologique</a:t>
          </a:r>
          <a:endParaRPr lang="fr-FR" sz="1200" dirty="0"/>
        </a:p>
      </dgm:t>
    </dgm:pt>
    <dgm:pt modelId="{63CBE99B-9171-4F2A-A61D-06821B5BD35C}" type="parTrans" cxnId="{4ABD0126-28E5-4AFA-A21F-C51E35BED7C5}">
      <dgm:prSet/>
      <dgm:spPr/>
      <dgm:t>
        <a:bodyPr/>
        <a:lstStyle/>
        <a:p>
          <a:endParaRPr lang="fr-FR" sz="1200"/>
        </a:p>
      </dgm:t>
    </dgm:pt>
    <dgm:pt modelId="{A82BF63C-1D4F-4DC3-B359-E97FF0FF7F11}" type="sibTrans" cxnId="{4ABD0126-28E5-4AFA-A21F-C51E35BED7C5}">
      <dgm:prSet/>
      <dgm:spPr/>
      <dgm:t>
        <a:bodyPr/>
        <a:lstStyle/>
        <a:p>
          <a:endParaRPr lang="fr-FR"/>
        </a:p>
      </dgm:t>
    </dgm:pt>
    <dgm:pt modelId="{FBC35B70-F08B-4AC2-B7E5-0F3AE136E20E}">
      <dgm:prSet phldrT="[Texte]" custT="1"/>
      <dgm:spPr/>
      <dgm:t>
        <a:bodyPr/>
        <a:lstStyle/>
        <a:p>
          <a:r>
            <a:rPr lang="fr-FR" sz="1200" dirty="0" smtClean="0"/>
            <a:t>Relation métrique</a:t>
          </a:r>
          <a:endParaRPr lang="fr-FR" sz="1200" dirty="0"/>
        </a:p>
      </dgm:t>
    </dgm:pt>
    <dgm:pt modelId="{A836073A-5DE7-431A-8663-A93D7176D424}" type="parTrans" cxnId="{95197B79-E36D-4265-BCD7-0673FFEF9482}">
      <dgm:prSet/>
      <dgm:spPr/>
      <dgm:t>
        <a:bodyPr/>
        <a:lstStyle/>
        <a:p>
          <a:endParaRPr lang="fr-FR" sz="1200"/>
        </a:p>
      </dgm:t>
    </dgm:pt>
    <dgm:pt modelId="{A4297D53-DD9D-4ACA-8C98-81030FADD393}" type="sibTrans" cxnId="{95197B79-E36D-4265-BCD7-0673FFEF9482}">
      <dgm:prSet/>
      <dgm:spPr/>
      <dgm:t>
        <a:bodyPr/>
        <a:lstStyle/>
        <a:p>
          <a:endParaRPr lang="fr-FR"/>
        </a:p>
      </dgm:t>
    </dgm:pt>
    <dgm:pt modelId="{09BD47A3-28CC-4161-A2B6-2ED834147E66}">
      <dgm:prSet phldrT="[Texte]" custT="1"/>
      <dgm:spPr/>
      <dgm:t>
        <a:bodyPr/>
        <a:lstStyle/>
        <a:p>
          <a:r>
            <a:rPr lang="fr-FR" sz="1200" dirty="0" smtClean="0"/>
            <a:t>Relation directionnelle</a:t>
          </a:r>
          <a:endParaRPr lang="fr-FR" sz="1200" dirty="0"/>
        </a:p>
      </dgm:t>
    </dgm:pt>
    <dgm:pt modelId="{E41B8049-0BBA-4141-A43B-F5C03F8DB7EE}" type="parTrans" cxnId="{D99B3857-204F-4088-AD3E-5591556FD354}">
      <dgm:prSet/>
      <dgm:spPr/>
      <dgm:t>
        <a:bodyPr/>
        <a:lstStyle/>
        <a:p>
          <a:endParaRPr lang="fr-FR" sz="1200"/>
        </a:p>
      </dgm:t>
    </dgm:pt>
    <dgm:pt modelId="{6639E406-A0EF-48B7-9507-460B8E255A90}" type="sibTrans" cxnId="{D99B3857-204F-4088-AD3E-5591556FD354}">
      <dgm:prSet/>
      <dgm:spPr/>
      <dgm:t>
        <a:bodyPr/>
        <a:lstStyle/>
        <a:p>
          <a:endParaRPr lang="fr-FR"/>
        </a:p>
      </dgm:t>
    </dgm:pt>
    <dgm:pt modelId="{13C2E79B-9F67-40DC-A11B-F26ED493B64C}">
      <dgm:prSet phldrT="[Texte]" custT="1"/>
      <dgm:spPr/>
      <dgm:t>
        <a:bodyPr/>
        <a:lstStyle/>
        <a:p>
          <a:r>
            <a:rPr lang="fr-FR" sz="1200" dirty="0" smtClean="0"/>
            <a:t>Relation de distance</a:t>
          </a:r>
          <a:endParaRPr lang="fr-FR" sz="1200" dirty="0"/>
        </a:p>
      </dgm:t>
    </dgm:pt>
    <dgm:pt modelId="{A171D4E4-C25E-4BE5-9B7B-E892E16B5651}" type="parTrans" cxnId="{3ADF48DA-7452-47D3-AA58-512DA1045F63}">
      <dgm:prSet/>
      <dgm:spPr/>
      <dgm:t>
        <a:bodyPr/>
        <a:lstStyle/>
        <a:p>
          <a:endParaRPr lang="fr-FR" sz="1200"/>
        </a:p>
      </dgm:t>
    </dgm:pt>
    <dgm:pt modelId="{8F9419F1-D4A6-4220-8F45-C12B4498EA83}" type="sibTrans" cxnId="{3ADF48DA-7452-47D3-AA58-512DA1045F63}">
      <dgm:prSet/>
      <dgm:spPr/>
      <dgm:t>
        <a:bodyPr/>
        <a:lstStyle/>
        <a:p>
          <a:endParaRPr lang="fr-FR"/>
        </a:p>
      </dgm:t>
    </dgm:pt>
    <dgm:pt modelId="{F2273BE9-54EB-43C8-A520-9F583322AC8A}">
      <dgm:prSet phldrT="[Texte]" custT="1"/>
      <dgm:spPr/>
      <dgm:t>
        <a:bodyPr/>
        <a:lstStyle/>
        <a:p>
          <a:r>
            <a:rPr lang="fr-FR" sz="1200" dirty="0" smtClean="0"/>
            <a:t>Proche de</a:t>
          </a:r>
          <a:endParaRPr lang="fr-FR" sz="1200" dirty="0"/>
        </a:p>
      </dgm:t>
    </dgm:pt>
    <dgm:pt modelId="{C9C9B967-16FF-4CE8-B781-DBB27A900832}" type="parTrans" cxnId="{DECDEA54-2D71-4F17-93D4-CA1E3BEE96DE}">
      <dgm:prSet/>
      <dgm:spPr/>
      <dgm:t>
        <a:bodyPr/>
        <a:lstStyle/>
        <a:p>
          <a:endParaRPr lang="fr-FR" sz="1200"/>
        </a:p>
      </dgm:t>
    </dgm:pt>
    <dgm:pt modelId="{4B50F65E-F6CB-4905-A95C-9D05FFCFB0A9}" type="sibTrans" cxnId="{DECDEA54-2D71-4F17-93D4-CA1E3BEE96DE}">
      <dgm:prSet/>
      <dgm:spPr/>
      <dgm:t>
        <a:bodyPr/>
        <a:lstStyle/>
        <a:p>
          <a:endParaRPr lang="fr-FR"/>
        </a:p>
      </dgm:t>
    </dgm:pt>
    <dgm:pt modelId="{03C1870C-A106-4A72-98DB-3B719F824DB9}">
      <dgm:prSet phldrT="[Texte]" custT="1"/>
      <dgm:spPr/>
      <dgm:t>
        <a:bodyPr/>
        <a:lstStyle/>
        <a:p>
          <a:r>
            <a:rPr lang="fr-FR" sz="1200" dirty="0" smtClean="0"/>
            <a:t>Loin de</a:t>
          </a:r>
          <a:endParaRPr lang="fr-FR" sz="1200" dirty="0"/>
        </a:p>
      </dgm:t>
    </dgm:pt>
    <dgm:pt modelId="{9605FFBB-BD13-4371-AE3A-480D67DAB582}" type="parTrans" cxnId="{986FB904-395C-4F51-8924-6A353B87BAAB}">
      <dgm:prSet/>
      <dgm:spPr/>
      <dgm:t>
        <a:bodyPr/>
        <a:lstStyle/>
        <a:p>
          <a:endParaRPr lang="fr-FR" sz="1200"/>
        </a:p>
      </dgm:t>
    </dgm:pt>
    <dgm:pt modelId="{29A3A8C6-9389-43E9-9B8C-DC684FC5B8DA}" type="sibTrans" cxnId="{986FB904-395C-4F51-8924-6A353B87BAAB}">
      <dgm:prSet/>
      <dgm:spPr/>
      <dgm:t>
        <a:bodyPr/>
        <a:lstStyle/>
        <a:p>
          <a:endParaRPr lang="fr-FR"/>
        </a:p>
      </dgm:t>
    </dgm:pt>
    <dgm:pt modelId="{A36CC74A-0788-4675-B766-AE998D00C258}">
      <dgm:prSet phldrT="[Texte]" custT="1"/>
      <dgm:spPr>
        <a:solidFill>
          <a:schemeClr val="accent2"/>
        </a:solidFill>
      </dgm:spPr>
      <dgm:t>
        <a:bodyPr/>
        <a:lstStyle/>
        <a:p>
          <a:r>
            <a:rPr lang="fr-FR" sz="1200" dirty="0" smtClean="0"/>
            <a:t>Relation directionnelle binaire</a:t>
          </a:r>
          <a:endParaRPr lang="fr-FR" sz="1200" dirty="0"/>
        </a:p>
      </dgm:t>
    </dgm:pt>
    <dgm:pt modelId="{97C4F1EB-715B-4214-A854-64C1A76DB286}" type="parTrans" cxnId="{5CF75509-09B7-4A1F-9FCB-BAE51D6A67C4}">
      <dgm:prSet/>
      <dgm:spPr>
        <a:ln>
          <a:solidFill>
            <a:schemeClr val="accent2"/>
          </a:solidFill>
        </a:ln>
      </dgm:spPr>
      <dgm:t>
        <a:bodyPr/>
        <a:lstStyle/>
        <a:p>
          <a:endParaRPr lang="fr-FR" sz="1200"/>
        </a:p>
      </dgm:t>
    </dgm:pt>
    <dgm:pt modelId="{EF00B3C9-0DAD-4B01-9CD5-D7658AF6221D}" type="sibTrans" cxnId="{5CF75509-09B7-4A1F-9FCB-BAE51D6A67C4}">
      <dgm:prSet/>
      <dgm:spPr/>
      <dgm:t>
        <a:bodyPr/>
        <a:lstStyle/>
        <a:p>
          <a:endParaRPr lang="fr-FR"/>
        </a:p>
      </dgm:t>
    </dgm:pt>
    <dgm:pt modelId="{DFE54A05-0640-4B51-8306-B853136701F8}">
      <dgm:prSet phldrT="[Texte]" custT="1"/>
      <dgm:spPr/>
      <dgm:t>
        <a:bodyPr/>
        <a:lstStyle/>
        <a:p>
          <a:r>
            <a:rPr lang="fr-FR" sz="1200" dirty="0" smtClean="0"/>
            <a:t>A droite de</a:t>
          </a:r>
          <a:endParaRPr lang="fr-FR" sz="1200" dirty="0"/>
        </a:p>
      </dgm:t>
    </dgm:pt>
    <dgm:pt modelId="{A6C72A4D-51E1-4609-A8C3-3C1B148F756B}" type="parTrans" cxnId="{741BCC5F-0A22-4877-A777-73907E85A067}">
      <dgm:prSet/>
      <dgm:spPr/>
      <dgm:t>
        <a:bodyPr/>
        <a:lstStyle/>
        <a:p>
          <a:endParaRPr lang="fr-FR" sz="1200"/>
        </a:p>
      </dgm:t>
    </dgm:pt>
    <dgm:pt modelId="{82036EB8-F3AD-4F9B-820E-F63B24C9D978}" type="sibTrans" cxnId="{741BCC5F-0A22-4877-A777-73907E85A067}">
      <dgm:prSet/>
      <dgm:spPr/>
      <dgm:t>
        <a:bodyPr/>
        <a:lstStyle/>
        <a:p>
          <a:endParaRPr lang="fr-FR"/>
        </a:p>
      </dgm:t>
    </dgm:pt>
    <dgm:pt modelId="{935750E7-6982-4C04-A4F3-F2A5584B963B}">
      <dgm:prSet phldrT="[Texte]" custT="1"/>
      <dgm:spPr/>
      <dgm:t>
        <a:bodyPr/>
        <a:lstStyle/>
        <a:p>
          <a:r>
            <a:rPr lang="fr-FR" sz="1200" dirty="0" smtClean="0"/>
            <a:t>A gauche de</a:t>
          </a:r>
          <a:endParaRPr lang="fr-FR" sz="1200" dirty="0"/>
        </a:p>
      </dgm:t>
    </dgm:pt>
    <dgm:pt modelId="{387BB911-AA7D-404A-B135-66E69BB6DB31}" type="parTrans" cxnId="{6F027AAB-16D8-4FBC-B928-DA9CBA36958E}">
      <dgm:prSet/>
      <dgm:spPr/>
      <dgm:t>
        <a:bodyPr/>
        <a:lstStyle/>
        <a:p>
          <a:endParaRPr lang="fr-FR" sz="1200"/>
        </a:p>
      </dgm:t>
    </dgm:pt>
    <dgm:pt modelId="{0EACAD16-A10F-4B9F-A455-0000E5293FDE}" type="sibTrans" cxnId="{6F027AAB-16D8-4FBC-B928-DA9CBA36958E}">
      <dgm:prSet/>
      <dgm:spPr/>
      <dgm:t>
        <a:bodyPr/>
        <a:lstStyle/>
        <a:p>
          <a:endParaRPr lang="fr-FR"/>
        </a:p>
      </dgm:t>
    </dgm:pt>
    <dgm:pt modelId="{8FF1E447-9EE9-4CD8-BE39-F2E4F12C2496}">
      <dgm:prSet phldrT="[Texte]" custT="1"/>
      <dgm:spPr/>
      <dgm:t>
        <a:bodyPr/>
        <a:lstStyle/>
        <a:p>
          <a:r>
            <a:rPr lang="fr-FR" sz="1200" dirty="0" smtClean="0"/>
            <a:t>En haut de</a:t>
          </a:r>
          <a:endParaRPr lang="fr-FR" sz="1200" dirty="0"/>
        </a:p>
      </dgm:t>
    </dgm:pt>
    <dgm:pt modelId="{A275E5A4-C048-4DEF-B216-281BA9B3254A}" type="parTrans" cxnId="{72B5BF39-FAF9-4F00-86EA-9AA625272FF0}">
      <dgm:prSet/>
      <dgm:spPr/>
      <dgm:t>
        <a:bodyPr/>
        <a:lstStyle/>
        <a:p>
          <a:endParaRPr lang="fr-FR" sz="1200"/>
        </a:p>
      </dgm:t>
    </dgm:pt>
    <dgm:pt modelId="{4FC3A20F-8042-4DDC-9EE0-E4DFE17568EE}" type="sibTrans" cxnId="{72B5BF39-FAF9-4F00-86EA-9AA625272FF0}">
      <dgm:prSet/>
      <dgm:spPr/>
      <dgm:t>
        <a:bodyPr/>
        <a:lstStyle/>
        <a:p>
          <a:endParaRPr lang="fr-FR"/>
        </a:p>
      </dgm:t>
    </dgm:pt>
    <dgm:pt modelId="{ED3DC99E-2520-4417-9167-2F29F6E08E38}">
      <dgm:prSet phldrT="[Texte]" custT="1"/>
      <dgm:spPr/>
      <dgm:t>
        <a:bodyPr/>
        <a:lstStyle/>
        <a:p>
          <a:r>
            <a:rPr lang="fr-FR" sz="1200" dirty="0" smtClean="0"/>
            <a:t>En bas de</a:t>
          </a:r>
          <a:endParaRPr lang="fr-FR" sz="1200" dirty="0"/>
        </a:p>
      </dgm:t>
    </dgm:pt>
    <dgm:pt modelId="{B7E7C42F-A3D1-4261-A578-BB61F22A1514}" type="parTrans" cxnId="{5EA50C42-6B0D-4211-97EF-4F62AF786D8C}">
      <dgm:prSet/>
      <dgm:spPr/>
      <dgm:t>
        <a:bodyPr/>
        <a:lstStyle/>
        <a:p>
          <a:endParaRPr lang="fr-FR" sz="1200"/>
        </a:p>
      </dgm:t>
    </dgm:pt>
    <dgm:pt modelId="{AD54E8BA-436B-4D86-8285-1257873ABF56}" type="sibTrans" cxnId="{5EA50C42-6B0D-4211-97EF-4F62AF786D8C}">
      <dgm:prSet/>
      <dgm:spPr/>
      <dgm:t>
        <a:bodyPr/>
        <a:lstStyle/>
        <a:p>
          <a:endParaRPr lang="fr-FR"/>
        </a:p>
      </dgm:t>
    </dgm:pt>
    <dgm:pt modelId="{CD0DBA00-5D5F-4390-A8AE-F4985F9BB4FA}">
      <dgm:prSet phldrT="[Texte]" custT="1"/>
      <dgm:spPr>
        <a:solidFill>
          <a:schemeClr val="accent2"/>
        </a:solidFill>
      </dgm:spPr>
      <dgm:t>
        <a:bodyPr/>
        <a:lstStyle/>
        <a:p>
          <a:r>
            <a:rPr lang="fr-FR" sz="1200" dirty="0" smtClean="0"/>
            <a:t>Relation directionnelle ternaire</a:t>
          </a:r>
          <a:endParaRPr lang="fr-FR" sz="1200" dirty="0"/>
        </a:p>
      </dgm:t>
    </dgm:pt>
    <dgm:pt modelId="{DB3ED0B0-6FD0-4617-A085-DEA0BDA6FADC}" type="parTrans" cxnId="{2CDBF401-F1CC-49EC-B644-E750485772AE}">
      <dgm:prSet/>
      <dgm:spPr>
        <a:ln>
          <a:solidFill>
            <a:schemeClr val="accent2"/>
          </a:solidFill>
        </a:ln>
      </dgm:spPr>
      <dgm:t>
        <a:bodyPr/>
        <a:lstStyle/>
        <a:p>
          <a:endParaRPr lang="fr-FR" sz="1200"/>
        </a:p>
      </dgm:t>
    </dgm:pt>
    <dgm:pt modelId="{C6B2D15C-26B4-4449-8E38-A15F85BD05FC}" type="sibTrans" cxnId="{2CDBF401-F1CC-49EC-B644-E750485772AE}">
      <dgm:prSet/>
      <dgm:spPr/>
      <dgm:t>
        <a:bodyPr/>
        <a:lstStyle/>
        <a:p>
          <a:endParaRPr lang="fr-FR"/>
        </a:p>
      </dgm:t>
    </dgm:pt>
    <dgm:pt modelId="{DB4AE7BD-4253-438C-B9A3-411BA4341912}">
      <dgm:prSet phldrT="[Texte]" custT="1"/>
      <dgm:spPr/>
      <dgm:t>
        <a:bodyPr/>
        <a:lstStyle/>
        <a:p>
          <a:r>
            <a:rPr lang="fr-FR" sz="1200" dirty="0" smtClean="0"/>
            <a:t>Entre</a:t>
          </a:r>
          <a:endParaRPr lang="fr-FR" sz="1200" dirty="0"/>
        </a:p>
      </dgm:t>
    </dgm:pt>
    <dgm:pt modelId="{B4D0EB4A-DFF7-4C87-B0B0-0EA69A48F007}" type="parTrans" cxnId="{CE3008B3-242F-435F-B032-B50048B615BD}">
      <dgm:prSet/>
      <dgm:spPr/>
      <dgm:t>
        <a:bodyPr/>
        <a:lstStyle/>
        <a:p>
          <a:endParaRPr lang="fr-FR" sz="1200"/>
        </a:p>
      </dgm:t>
    </dgm:pt>
    <dgm:pt modelId="{80DA45F9-AB2A-4470-B393-BDCD238DBB38}" type="sibTrans" cxnId="{CE3008B3-242F-435F-B032-B50048B615BD}">
      <dgm:prSet/>
      <dgm:spPr/>
      <dgm:t>
        <a:bodyPr/>
        <a:lstStyle/>
        <a:p>
          <a:endParaRPr lang="fr-FR"/>
        </a:p>
      </dgm:t>
    </dgm:pt>
    <dgm:pt modelId="{65E93784-0C6F-4CC3-92A8-D74A8CF281B1}">
      <dgm:prSet phldrT="[Texte]" custT="1"/>
      <dgm:spPr>
        <a:solidFill>
          <a:schemeClr val="accent1"/>
        </a:solidFill>
      </dgm:spPr>
      <dgm:t>
        <a:bodyPr/>
        <a:lstStyle/>
        <a:p>
          <a:r>
            <a:rPr lang="fr-FR" sz="1200" dirty="0" smtClean="0"/>
            <a:t>Inclus</a:t>
          </a:r>
          <a:endParaRPr lang="fr-FR" sz="1200" dirty="0"/>
        </a:p>
      </dgm:t>
    </dgm:pt>
    <dgm:pt modelId="{B234480C-02B1-49A5-8CA7-50BD75FD59E4}" type="parTrans" cxnId="{00177812-EF18-486C-97F9-840B25272328}">
      <dgm:prSet/>
      <dgm:spPr>
        <a:ln>
          <a:solidFill>
            <a:schemeClr val="accent1"/>
          </a:solidFill>
        </a:ln>
      </dgm:spPr>
      <dgm:t>
        <a:bodyPr/>
        <a:lstStyle/>
        <a:p>
          <a:endParaRPr lang="fr-FR" sz="1200"/>
        </a:p>
      </dgm:t>
    </dgm:pt>
    <dgm:pt modelId="{0542F62E-2926-43E7-81B9-2ECAB8BCB547}" type="sibTrans" cxnId="{00177812-EF18-486C-97F9-840B25272328}">
      <dgm:prSet/>
      <dgm:spPr/>
      <dgm:t>
        <a:bodyPr/>
        <a:lstStyle/>
        <a:p>
          <a:endParaRPr lang="fr-FR"/>
        </a:p>
      </dgm:t>
    </dgm:pt>
    <dgm:pt modelId="{5697CBAD-2BD5-4A7D-8180-74E32B4C471B}">
      <dgm:prSet phldrT="[Texte]" custT="1"/>
      <dgm:spPr>
        <a:solidFill>
          <a:schemeClr val="accent1"/>
        </a:solidFill>
      </dgm:spPr>
      <dgm:t>
        <a:bodyPr/>
        <a:lstStyle/>
        <a:p>
          <a:r>
            <a:rPr lang="fr-FR" sz="1200" dirty="0" smtClean="0"/>
            <a:t>Adjacent</a:t>
          </a:r>
          <a:endParaRPr lang="fr-FR" sz="1200" dirty="0"/>
        </a:p>
      </dgm:t>
    </dgm:pt>
    <dgm:pt modelId="{9A2B4B48-10B4-4C3C-982E-3812CE89AC0C}" type="parTrans" cxnId="{2B12D869-EBA5-485B-81F8-466658E176ED}">
      <dgm:prSet/>
      <dgm:spPr>
        <a:ln>
          <a:solidFill>
            <a:schemeClr val="accent1"/>
          </a:solidFill>
        </a:ln>
      </dgm:spPr>
      <dgm:t>
        <a:bodyPr/>
        <a:lstStyle/>
        <a:p>
          <a:endParaRPr lang="fr-FR" sz="1200"/>
        </a:p>
      </dgm:t>
    </dgm:pt>
    <dgm:pt modelId="{1B7A6E0F-5216-4D92-908E-E943AFBF55FD}" type="sibTrans" cxnId="{2B12D869-EBA5-485B-81F8-466658E176ED}">
      <dgm:prSet/>
      <dgm:spPr/>
      <dgm:t>
        <a:bodyPr/>
        <a:lstStyle/>
        <a:p>
          <a:endParaRPr lang="fr-FR"/>
        </a:p>
      </dgm:t>
    </dgm:pt>
    <dgm:pt modelId="{E8D49CDE-6062-4DC3-96CF-CBAAB7AAD849}">
      <dgm:prSet phldrT="[Texte]" custT="1"/>
      <dgm:spPr>
        <a:solidFill>
          <a:schemeClr val="accent1"/>
        </a:solidFill>
      </dgm:spPr>
      <dgm:t>
        <a:bodyPr/>
        <a:lstStyle/>
        <a:p>
          <a:r>
            <a:rPr lang="fr-FR" sz="1200" dirty="0" smtClean="0"/>
            <a:t>Dans</a:t>
          </a:r>
          <a:endParaRPr lang="fr-FR" sz="1200" dirty="0"/>
        </a:p>
      </dgm:t>
    </dgm:pt>
    <dgm:pt modelId="{FC5E7652-E6E0-4C58-A5E8-088881512C27}" type="parTrans" cxnId="{5FC67A35-242A-4A9A-8FCD-52D3B6644DA3}">
      <dgm:prSet/>
      <dgm:spPr>
        <a:solidFill>
          <a:schemeClr val="accent1"/>
        </a:solidFill>
        <a:ln>
          <a:solidFill>
            <a:schemeClr val="accent1"/>
          </a:solidFill>
        </a:ln>
      </dgm:spPr>
      <dgm:t>
        <a:bodyPr/>
        <a:lstStyle/>
        <a:p>
          <a:endParaRPr lang="fr-FR" sz="1200"/>
        </a:p>
      </dgm:t>
    </dgm:pt>
    <dgm:pt modelId="{6FF48928-C1BF-4B46-9CF9-3AE9F2B84590}" type="sibTrans" cxnId="{5FC67A35-242A-4A9A-8FCD-52D3B6644DA3}">
      <dgm:prSet/>
      <dgm:spPr/>
      <dgm:t>
        <a:bodyPr/>
        <a:lstStyle/>
        <a:p>
          <a:endParaRPr lang="fr-FR"/>
        </a:p>
      </dgm:t>
    </dgm:pt>
    <dgm:pt modelId="{A350661E-2652-4F5E-A8B8-FCA133B95B05}" type="pres">
      <dgm:prSet presAssocID="{4FC4E8EF-4E9D-4143-933B-1095B5FAFF64}" presName="mainComposite" presStyleCnt="0">
        <dgm:presLayoutVars>
          <dgm:chPref val="1"/>
          <dgm:dir/>
          <dgm:animOne val="branch"/>
          <dgm:animLvl val="lvl"/>
          <dgm:resizeHandles val="exact"/>
        </dgm:presLayoutVars>
      </dgm:prSet>
      <dgm:spPr/>
      <dgm:t>
        <a:bodyPr/>
        <a:lstStyle/>
        <a:p>
          <a:endParaRPr lang="fr-FR"/>
        </a:p>
      </dgm:t>
    </dgm:pt>
    <dgm:pt modelId="{E039049F-C14E-4F14-BFA0-F1A0F0FA69FF}" type="pres">
      <dgm:prSet presAssocID="{4FC4E8EF-4E9D-4143-933B-1095B5FAFF64}" presName="hierFlow" presStyleCnt="0"/>
      <dgm:spPr/>
    </dgm:pt>
    <dgm:pt modelId="{97E26841-21BF-47F2-9C9D-4B766C0D8D36}" type="pres">
      <dgm:prSet presAssocID="{4FC4E8EF-4E9D-4143-933B-1095B5FAFF64}" presName="hierChild1" presStyleCnt="0">
        <dgm:presLayoutVars>
          <dgm:chPref val="1"/>
          <dgm:animOne val="branch"/>
          <dgm:animLvl val="lvl"/>
        </dgm:presLayoutVars>
      </dgm:prSet>
      <dgm:spPr/>
    </dgm:pt>
    <dgm:pt modelId="{E685726A-91E0-4C3D-A728-CDC8498E2BBB}" type="pres">
      <dgm:prSet presAssocID="{1986C798-9D10-4F42-9A65-55E0B09E14DD}" presName="Name14" presStyleCnt="0"/>
      <dgm:spPr/>
    </dgm:pt>
    <dgm:pt modelId="{2E4F7A69-8AAA-4DD3-A144-7764F31A3286}" type="pres">
      <dgm:prSet presAssocID="{1986C798-9D10-4F42-9A65-55E0B09E14DD}" presName="level1Shape" presStyleLbl="node0" presStyleIdx="0" presStyleCnt="1" custScaleX="161106">
        <dgm:presLayoutVars>
          <dgm:chPref val="3"/>
        </dgm:presLayoutVars>
      </dgm:prSet>
      <dgm:spPr/>
      <dgm:t>
        <a:bodyPr/>
        <a:lstStyle/>
        <a:p>
          <a:endParaRPr lang="fr-FR"/>
        </a:p>
      </dgm:t>
    </dgm:pt>
    <dgm:pt modelId="{5EEE45BF-CF14-4AED-8C8C-26E1928D0C99}" type="pres">
      <dgm:prSet presAssocID="{1986C798-9D10-4F42-9A65-55E0B09E14DD}" presName="hierChild2" presStyleCnt="0"/>
      <dgm:spPr/>
    </dgm:pt>
    <dgm:pt modelId="{9D779B5A-C2EF-4802-89EB-101BA9BFDF3F}" type="pres">
      <dgm:prSet presAssocID="{63CBE99B-9171-4F2A-A61D-06821B5BD35C}" presName="Name19" presStyleLbl="parChTrans1D2" presStyleIdx="0" presStyleCnt="2"/>
      <dgm:spPr/>
      <dgm:t>
        <a:bodyPr/>
        <a:lstStyle/>
        <a:p>
          <a:endParaRPr lang="fr-FR"/>
        </a:p>
      </dgm:t>
    </dgm:pt>
    <dgm:pt modelId="{44086F9F-ED07-4F64-B990-D566B75CA0E4}" type="pres">
      <dgm:prSet presAssocID="{8B1751DD-E54F-4905-B263-19A3CB3738E5}" presName="Name21" presStyleCnt="0"/>
      <dgm:spPr/>
    </dgm:pt>
    <dgm:pt modelId="{69EEAD35-7E50-4E31-B940-B3D9210AF5B0}" type="pres">
      <dgm:prSet presAssocID="{8B1751DD-E54F-4905-B263-19A3CB3738E5}" presName="level2Shape" presStyleLbl="node2" presStyleIdx="0" presStyleCnt="2" custScaleX="135312"/>
      <dgm:spPr/>
      <dgm:t>
        <a:bodyPr/>
        <a:lstStyle/>
        <a:p>
          <a:endParaRPr lang="fr-FR"/>
        </a:p>
      </dgm:t>
    </dgm:pt>
    <dgm:pt modelId="{BBB1D6A9-49E3-46B5-89CF-59CCAFADBA64}" type="pres">
      <dgm:prSet presAssocID="{8B1751DD-E54F-4905-B263-19A3CB3738E5}" presName="hierChild3" presStyleCnt="0"/>
      <dgm:spPr/>
    </dgm:pt>
    <dgm:pt modelId="{2AEBBEF8-523E-401A-A92D-A9FE836A8331}" type="pres">
      <dgm:prSet presAssocID="{B234480C-02B1-49A5-8CA7-50BD75FD59E4}" presName="Name19" presStyleLbl="parChTrans1D3" presStyleIdx="0" presStyleCnt="5"/>
      <dgm:spPr/>
      <dgm:t>
        <a:bodyPr/>
        <a:lstStyle/>
        <a:p>
          <a:endParaRPr lang="fr-FR"/>
        </a:p>
      </dgm:t>
    </dgm:pt>
    <dgm:pt modelId="{8014C702-99DB-4DD0-963C-5F2EC8A4AAF0}" type="pres">
      <dgm:prSet presAssocID="{65E93784-0C6F-4CC3-92A8-D74A8CF281B1}" presName="Name21" presStyleCnt="0"/>
      <dgm:spPr/>
    </dgm:pt>
    <dgm:pt modelId="{87A7BF57-0062-48F7-AD52-E9DDD033A6A4}" type="pres">
      <dgm:prSet presAssocID="{65E93784-0C6F-4CC3-92A8-D74A8CF281B1}" presName="level2Shape" presStyleLbl="node3" presStyleIdx="0" presStyleCnt="5"/>
      <dgm:spPr/>
      <dgm:t>
        <a:bodyPr/>
        <a:lstStyle/>
        <a:p>
          <a:endParaRPr lang="fr-FR"/>
        </a:p>
      </dgm:t>
    </dgm:pt>
    <dgm:pt modelId="{3B8C21F3-F79D-4CCB-9F5C-A7FBF9F0DF39}" type="pres">
      <dgm:prSet presAssocID="{65E93784-0C6F-4CC3-92A8-D74A8CF281B1}" presName="hierChild3" presStyleCnt="0"/>
      <dgm:spPr/>
    </dgm:pt>
    <dgm:pt modelId="{5191660F-D66C-417E-AB27-90414F6F0DA1}" type="pres">
      <dgm:prSet presAssocID="{9A2B4B48-10B4-4C3C-982E-3812CE89AC0C}" presName="Name19" presStyleLbl="parChTrans1D3" presStyleIdx="1" presStyleCnt="5"/>
      <dgm:spPr/>
      <dgm:t>
        <a:bodyPr/>
        <a:lstStyle/>
        <a:p>
          <a:endParaRPr lang="fr-FR"/>
        </a:p>
      </dgm:t>
    </dgm:pt>
    <dgm:pt modelId="{B3B58F62-61F2-4233-9394-31D3CDB3F68C}" type="pres">
      <dgm:prSet presAssocID="{5697CBAD-2BD5-4A7D-8180-74E32B4C471B}" presName="Name21" presStyleCnt="0"/>
      <dgm:spPr/>
    </dgm:pt>
    <dgm:pt modelId="{30C11DB1-D2B0-4874-93DD-733DA904F35A}" type="pres">
      <dgm:prSet presAssocID="{5697CBAD-2BD5-4A7D-8180-74E32B4C471B}" presName="level2Shape" presStyleLbl="node3" presStyleIdx="1" presStyleCnt="5"/>
      <dgm:spPr/>
      <dgm:t>
        <a:bodyPr/>
        <a:lstStyle/>
        <a:p>
          <a:endParaRPr lang="fr-FR"/>
        </a:p>
      </dgm:t>
    </dgm:pt>
    <dgm:pt modelId="{0FE125DE-6099-4B08-A2A0-2635124FBE7D}" type="pres">
      <dgm:prSet presAssocID="{5697CBAD-2BD5-4A7D-8180-74E32B4C471B}" presName="hierChild3" presStyleCnt="0"/>
      <dgm:spPr/>
    </dgm:pt>
    <dgm:pt modelId="{9CC315D6-0824-49F5-A4E4-97092F4CF44A}" type="pres">
      <dgm:prSet presAssocID="{FC5E7652-E6E0-4C58-A5E8-088881512C27}" presName="Name19" presStyleLbl="parChTrans1D3" presStyleIdx="2" presStyleCnt="5"/>
      <dgm:spPr/>
      <dgm:t>
        <a:bodyPr/>
        <a:lstStyle/>
        <a:p>
          <a:endParaRPr lang="fr-FR"/>
        </a:p>
      </dgm:t>
    </dgm:pt>
    <dgm:pt modelId="{7A6836A3-B702-48D5-BF9E-7EFAF8B66B82}" type="pres">
      <dgm:prSet presAssocID="{E8D49CDE-6062-4DC3-96CF-CBAAB7AAD849}" presName="Name21" presStyleCnt="0"/>
      <dgm:spPr/>
    </dgm:pt>
    <dgm:pt modelId="{196F2450-9779-4659-8F3A-401F3B8DA9D0}" type="pres">
      <dgm:prSet presAssocID="{E8D49CDE-6062-4DC3-96CF-CBAAB7AAD849}" presName="level2Shape" presStyleLbl="node3" presStyleIdx="2" presStyleCnt="5"/>
      <dgm:spPr/>
      <dgm:t>
        <a:bodyPr/>
        <a:lstStyle/>
        <a:p>
          <a:endParaRPr lang="fr-FR"/>
        </a:p>
      </dgm:t>
    </dgm:pt>
    <dgm:pt modelId="{D648E61C-ADCF-4F54-9CA0-2A27C0457453}" type="pres">
      <dgm:prSet presAssocID="{E8D49CDE-6062-4DC3-96CF-CBAAB7AAD849}" presName="hierChild3" presStyleCnt="0"/>
      <dgm:spPr/>
    </dgm:pt>
    <dgm:pt modelId="{89CEADE7-16A9-4EE4-99A3-450CFC33BC79}" type="pres">
      <dgm:prSet presAssocID="{A836073A-5DE7-431A-8663-A93D7176D424}" presName="Name19" presStyleLbl="parChTrans1D2" presStyleIdx="1" presStyleCnt="2"/>
      <dgm:spPr/>
      <dgm:t>
        <a:bodyPr/>
        <a:lstStyle/>
        <a:p>
          <a:endParaRPr lang="fr-FR"/>
        </a:p>
      </dgm:t>
    </dgm:pt>
    <dgm:pt modelId="{7715EB6E-9842-45D2-9FF4-8DEFD750F40A}" type="pres">
      <dgm:prSet presAssocID="{FBC35B70-F08B-4AC2-B7E5-0F3AE136E20E}" presName="Name21" presStyleCnt="0"/>
      <dgm:spPr/>
    </dgm:pt>
    <dgm:pt modelId="{785C765E-FFEB-4B62-B213-F5EFC1668C7C}" type="pres">
      <dgm:prSet presAssocID="{FBC35B70-F08B-4AC2-B7E5-0F3AE136E20E}" presName="level2Shape" presStyleLbl="node2" presStyleIdx="1" presStyleCnt="2" custScaleX="129026"/>
      <dgm:spPr/>
      <dgm:t>
        <a:bodyPr/>
        <a:lstStyle/>
        <a:p>
          <a:endParaRPr lang="fr-FR"/>
        </a:p>
      </dgm:t>
    </dgm:pt>
    <dgm:pt modelId="{948FA5F4-8DCE-4E46-B210-5F3A668B9CEA}" type="pres">
      <dgm:prSet presAssocID="{FBC35B70-F08B-4AC2-B7E5-0F3AE136E20E}" presName="hierChild3" presStyleCnt="0"/>
      <dgm:spPr/>
    </dgm:pt>
    <dgm:pt modelId="{16DF7006-0E96-482F-BBE8-D5DA2E47B494}" type="pres">
      <dgm:prSet presAssocID="{E41B8049-0BBA-4141-A43B-F5C03F8DB7EE}" presName="Name19" presStyleLbl="parChTrans1D3" presStyleIdx="3" presStyleCnt="5"/>
      <dgm:spPr/>
      <dgm:t>
        <a:bodyPr/>
        <a:lstStyle/>
        <a:p>
          <a:endParaRPr lang="fr-FR"/>
        </a:p>
      </dgm:t>
    </dgm:pt>
    <dgm:pt modelId="{16A5B21E-E48C-4F04-9C92-E546048A02AC}" type="pres">
      <dgm:prSet presAssocID="{09BD47A3-28CC-4161-A2B6-2ED834147E66}" presName="Name21" presStyleCnt="0"/>
      <dgm:spPr/>
    </dgm:pt>
    <dgm:pt modelId="{BD7BD5A7-97EB-4C5A-8F69-5C3F81D172BB}" type="pres">
      <dgm:prSet presAssocID="{09BD47A3-28CC-4161-A2B6-2ED834147E66}" presName="level2Shape" presStyleLbl="node3" presStyleIdx="3" presStyleCnt="5" custScaleX="138152"/>
      <dgm:spPr/>
      <dgm:t>
        <a:bodyPr/>
        <a:lstStyle/>
        <a:p>
          <a:endParaRPr lang="fr-FR"/>
        </a:p>
      </dgm:t>
    </dgm:pt>
    <dgm:pt modelId="{EACC413C-1F1B-4E7D-9BC7-FAEBA17B8857}" type="pres">
      <dgm:prSet presAssocID="{09BD47A3-28CC-4161-A2B6-2ED834147E66}" presName="hierChild3" presStyleCnt="0"/>
      <dgm:spPr/>
    </dgm:pt>
    <dgm:pt modelId="{886BA651-1B5C-4FAE-8D6B-21B128F8B1A2}" type="pres">
      <dgm:prSet presAssocID="{97C4F1EB-715B-4214-A854-64C1A76DB286}" presName="Name19" presStyleLbl="parChTrans1D4" presStyleIdx="0" presStyleCnt="9"/>
      <dgm:spPr/>
      <dgm:t>
        <a:bodyPr/>
        <a:lstStyle/>
        <a:p>
          <a:endParaRPr lang="fr-FR"/>
        </a:p>
      </dgm:t>
    </dgm:pt>
    <dgm:pt modelId="{02196FF6-C353-4BFE-9F44-62A1EDB30A9A}" type="pres">
      <dgm:prSet presAssocID="{A36CC74A-0788-4675-B766-AE998D00C258}" presName="Name21" presStyleCnt="0"/>
      <dgm:spPr/>
    </dgm:pt>
    <dgm:pt modelId="{32A39F7B-738C-4A98-AB63-7DD07A6DE4A8}" type="pres">
      <dgm:prSet presAssocID="{A36CC74A-0788-4675-B766-AE998D00C258}" presName="level2Shape" presStyleLbl="node4" presStyleIdx="0" presStyleCnt="9" custScaleX="147340"/>
      <dgm:spPr/>
      <dgm:t>
        <a:bodyPr/>
        <a:lstStyle/>
        <a:p>
          <a:endParaRPr lang="fr-FR"/>
        </a:p>
      </dgm:t>
    </dgm:pt>
    <dgm:pt modelId="{2708FB40-A68D-497F-94A2-92A569F4F0D7}" type="pres">
      <dgm:prSet presAssocID="{A36CC74A-0788-4675-B766-AE998D00C258}" presName="hierChild3" presStyleCnt="0"/>
      <dgm:spPr/>
    </dgm:pt>
    <dgm:pt modelId="{C1B36C72-CCE8-46DB-9279-34F7AB05D962}" type="pres">
      <dgm:prSet presAssocID="{A6C72A4D-51E1-4609-A8C3-3C1B148F756B}" presName="Name19" presStyleLbl="parChTrans1D4" presStyleIdx="1" presStyleCnt="9"/>
      <dgm:spPr/>
      <dgm:t>
        <a:bodyPr/>
        <a:lstStyle/>
        <a:p>
          <a:endParaRPr lang="fr-FR"/>
        </a:p>
      </dgm:t>
    </dgm:pt>
    <dgm:pt modelId="{E083F75F-E143-4FBC-86FD-307FCD4FB60A}" type="pres">
      <dgm:prSet presAssocID="{DFE54A05-0640-4B51-8306-B853136701F8}" presName="Name21" presStyleCnt="0"/>
      <dgm:spPr/>
    </dgm:pt>
    <dgm:pt modelId="{BAED0F03-4EFB-4CBE-99DE-9D981C25F1EF}" type="pres">
      <dgm:prSet presAssocID="{DFE54A05-0640-4B51-8306-B853136701F8}" presName="level2Shape" presStyleLbl="node4" presStyleIdx="1" presStyleCnt="9"/>
      <dgm:spPr/>
      <dgm:t>
        <a:bodyPr/>
        <a:lstStyle/>
        <a:p>
          <a:endParaRPr lang="fr-FR"/>
        </a:p>
      </dgm:t>
    </dgm:pt>
    <dgm:pt modelId="{10DDAD3A-EF47-49B4-9AEC-7B97A2C06EB3}" type="pres">
      <dgm:prSet presAssocID="{DFE54A05-0640-4B51-8306-B853136701F8}" presName="hierChild3" presStyleCnt="0"/>
      <dgm:spPr/>
    </dgm:pt>
    <dgm:pt modelId="{64DD3A7A-E972-494C-9A70-74A3332D1EBB}" type="pres">
      <dgm:prSet presAssocID="{387BB911-AA7D-404A-B135-66E69BB6DB31}" presName="Name19" presStyleLbl="parChTrans1D4" presStyleIdx="2" presStyleCnt="9"/>
      <dgm:spPr/>
      <dgm:t>
        <a:bodyPr/>
        <a:lstStyle/>
        <a:p>
          <a:endParaRPr lang="fr-FR"/>
        </a:p>
      </dgm:t>
    </dgm:pt>
    <dgm:pt modelId="{A8AAA089-10E7-4174-A1CC-E9F116478137}" type="pres">
      <dgm:prSet presAssocID="{935750E7-6982-4C04-A4F3-F2A5584B963B}" presName="Name21" presStyleCnt="0"/>
      <dgm:spPr/>
    </dgm:pt>
    <dgm:pt modelId="{1D05BCFD-4228-4125-9F3C-DDC75125DA3B}" type="pres">
      <dgm:prSet presAssocID="{935750E7-6982-4C04-A4F3-F2A5584B963B}" presName="level2Shape" presStyleLbl="node4" presStyleIdx="2" presStyleCnt="9" custScaleX="100119"/>
      <dgm:spPr/>
      <dgm:t>
        <a:bodyPr/>
        <a:lstStyle/>
        <a:p>
          <a:endParaRPr lang="fr-FR"/>
        </a:p>
      </dgm:t>
    </dgm:pt>
    <dgm:pt modelId="{4DAB9A10-129F-4B0E-97B4-E5C90487CCF7}" type="pres">
      <dgm:prSet presAssocID="{935750E7-6982-4C04-A4F3-F2A5584B963B}" presName="hierChild3" presStyleCnt="0"/>
      <dgm:spPr/>
    </dgm:pt>
    <dgm:pt modelId="{D8DDEC04-EE28-46A7-9777-50F3EB6D7D5F}" type="pres">
      <dgm:prSet presAssocID="{A275E5A4-C048-4DEF-B216-281BA9B3254A}" presName="Name19" presStyleLbl="parChTrans1D4" presStyleIdx="3" presStyleCnt="9"/>
      <dgm:spPr/>
      <dgm:t>
        <a:bodyPr/>
        <a:lstStyle/>
        <a:p>
          <a:endParaRPr lang="fr-FR"/>
        </a:p>
      </dgm:t>
    </dgm:pt>
    <dgm:pt modelId="{5597D03E-11F9-4CEE-986A-7F0AEEB939D3}" type="pres">
      <dgm:prSet presAssocID="{8FF1E447-9EE9-4CD8-BE39-F2E4F12C2496}" presName="Name21" presStyleCnt="0"/>
      <dgm:spPr/>
    </dgm:pt>
    <dgm:pt modelId="{873AD235-DE03-458C-9599-4E4DA9AD4A25}" type="pres">
      <dgm:prSet presAssocID="{8FF1E447-9EE9-4CD8-BE39-F2E4F12C2496}" presName="level2Shape" presStyleLbl="node4" presStyleIdx="3" presStyleCnt="9"/>
      <dgm:spPr/>
      <dgm:t>
        <a:bodyPr/>
        <a:lstStyle/>
        <a:p>
          <a:endParaRPr lang="fr-FR"/>
        </a:p>
      </dgm:t>
    </dgm:pt>
    <dgm:pt modelId="{69347B47-AE5A-4AFD-B44D-6131732FE310}" type="pres">
      <dgm:prSet presAssocID="{8FF1E447-9EE9-4CD8-BE39-F2E4F12C2496}" presName="hierChild3" presStyleCnt="0"/>
      <dgm:spPr/>
    </dgm:pt>
    <dgm:pt modelId="{8113F0BE-32EC-48E6-9204-B538391B0FE5}" type="pres">
      <dgm:prSet presAssocID="{B7E7C42F-A3D1-4261-A578-BB61F22A1514}" presName="Name19" presStyleLbl="parChTrans1D4" presStyleIdx="4" presStyleCnt="9"/>
      <dgm:spPr/>
      <dgm:t>
        <a:bodyPr/>
        <a:lstStyle/>
        <a:p>
          <a:endParaRPr lang="fr-FR"/>
        </a:p>
      </dgm:t>
    </dgm:pt>
    <dgm:pt modelId="{35512237-A907-40A1-AB2C-C95676461452}" type="pres">
      <dgm:prSet presAssocID="{ED3DC99E-2520-4417-9167-2F29F6E08E38}" presName="Name21" presStyleCnt="0"/>
      <dgm:spPr/>
    </dgm:pt>
    <dgm:pt modelId="{8F7A8F90-2441-4A44-83B7-A3DCD5B9BC83}" type="pres">
      <dgm:prSet presAssocID="{ED3DC99E-2520-4417-9167-2F29F6E08E38}" presName="level2Shape" presStyleLbl="node4" presStyleIdx="4" presStyleCnt="9"/>
      <dgm:spPr/>
      <dgm:t>
        <a:bodyPr/>
        <a:lstStyle/>
        <a:p>
          <a:endParaRPr lang="fr-FR"/>
        </a:p>
      </dgm:t>
    </dgm:pt>
    <dgm:pt modelId="{32C53240-FA89-4017-BB5E-3A8DBF6A446B}" type="pres">
      <dgm:prSet presAssocID="{ED3DC99E-2520-4417-9167-2F29F6E08E38}" presName="hierChild3" presStyleCnt="0"/>
      <dgm:spPr/>
    </dgm:pt>
    <dgm:pt modelId="{F010FEC9-E9D2-4470-8E50-CC0C6CD3C30A}" type="pres">
      <dgm:prSet presAssocID="{DB3ED0B0-6FD0-4617-A085-DEA0BDA6FADC}" presName="Name19" presStyleLbl="parChTrans1D4" presStyleIdx="5" presStyleCnt="9"/>
      <dgm:spPr/>
      <dgm:t>
        <a:bodyPr/>
        <a:lstStyle/>
        <a:p>
          <a:endParaRPr lang="fr-FR"/>
        </a:p>
      </dgm:t>
    </dgm:pt>
    <dgm:pt modelId="{6E10D920-30B8-4C34-A681-D4321226AE93}" type="pres">
      <dgm:prSet presAssocID="{CD0DBA00-5D5F-4390-A8AE-F4985F9BB4FA}" presName="Name21" presStyleCnt="0"/>
      <dgm:spPr/>
    </dgm:pt>
    <dgm:pt modelId="{30DFEB1C-F1BB-4D76-A1FA-E419F6027AE6}" type="pres">
      <dgm:prSet presAssocID="{CD0DBA00-5D5F-4390-A8AE-F4985F9BB4FA}" presName="level2Shape" presStyleLbl="node4" presStyleIdx="5" presStyleCnt="9" custScaleX="138055"/>
      <dgm:spPr/>
      <dgm:t>
        <a:bodyPr/>
        <a:lstStyle/>
        <a:p>
          <a:endParaRPr lang="fr-FR"/>
        </a:p>
      </dgm:t>
    </dgm:pt>
    <dgm:pt modelId="{9EF20C9D-9B65-4936-8279-023EEE3EED1B}" type="pres">
      <dgm:prSet presAssocID="{CD0DBA00-5D5F-4390-A8AE-F4985F9BB4FA}" presName="hierChild3" presStyleCnt="0"/>
      <dgm:spPr/>
    </dgm:pt>
    <dgm:pt modelId="{FB9325F1-DB66-4DF1-A9E9-2C398C131115}" type="pres">
      <dgm:prSet presAssocID="{B4D0EB4A-DFF7-4C87-B0B0-0EA69A48F007}" presName="Name19" presStyleLbl="parChTrans1D4" presStyleIdx="6" presStyleCnt="9"/>
      <dgm:spPr/>
      <dgm:t>
        <a:bodyPr/>
        <a:lstStyle/>
        <a:p>
          <a:endParaRPr lang="fr-FR"/>
        </a:p>
      </dgm:t>
    </dgm:pt>
    <dgm:pt modelId="{5BA6040C-D704-405D-91D2-9DD58E0B2F6D}" type="pres">
      <dgm:prSet presAssocID="{DB4AE7BD-4253-438C-B9A3-411BA4341912}" presName="Name21" presStyleCnt="0"/>
      <dgm:spPr/>
    </dgm:pt>
    <dgm:pt modelId="{C58F1C00-DB94-4982-8FC3-264A8177775A}" type="pres">
      <dgm:prSet presAssocID="{DB4AE7BD-4253-438C-B9A3-411BA4341912}" presName="level2Shape" presStyleLbl="node4" presStyleIdx="6" presStyleCnt="9"/>
      <dgm:spPr/>
      <dgm:t>
        <a:bodyPr/>
        <a:lstStyle/>
        <a:p>
          <a:endParaRPr lang="fr-FR"/>
        </a:p>
      </dgm:t>
    </dgm:pt>
    <dgm:pt modelId="{EA71BB93-6B12-4904-B5A0-98C6F2413175}" type="pres">
      <dgm:prSet presAssocID="{DB4AE7BD-4253-438C-B9A3-411BA4341912}" presName="hierChild3" presStyleCnt="0"/>
      <dgm:spPr/>
    </dgm:pt>
    <dgm:pt modelId="{75955611-8B9D-4DBB-B26C-8C83475891DC}" type="pres">
      <dgm:prSet presAssocID="{A171D4E4-C25E-4BE5-9B7B-E892E16B5651}" presName="Name19" presStyleLbl="parChTrans1D3" presStyleIdx="4" presStyleCnt="5"/>
      <dgm:spPr/>
      <dgm:t>
        <a:bodyPr/>
        <a:lstStyle/>
        <a:p>
          <a:endParaRPr lang="fr-FR"/>
        </a:p>
      </dgm:t>
    </dgm:pt>
    <dgm:pt modelId="{2101ABAD-CA51-4562-97FB-DC65C0BA2716}" type="pres">
      <dgm:prSet presAssocID="{13C2E79B-9F67-40DC-A11B-F26ED493B64C}" presName="Name21" presStyleCnt="0"/>
      <dgm:spPr/>
    </dgm:pt>
    <dgm:pt modelId="{8239802A-9320-466A-8A6E-9448ED8E53E0}" type="pres">
      <dgm:prSet presAssocID="{13C2E79B-9F67-40DC-A11B-F26ED493B64C}" presName="level2Shape" presStyleLbl="node3" presStyleIdx="4" presStyleCnt="5"/>
      <dgm:spPr/>
      <dgm:t>
        <a:bodyPr/>
        <a:lstStyle/>
        <a:p>
          <a:endParaRPr lang="fr-FR"/>
        </a:p>
      </dgm:t>
    </dgm:pt>
    <dgm:pt modelId="{38A8FB4B-3FB7-44EB-882A-415F6E09C3BC}" type="pres">
      <dgm:prSet presAssocID="{13C2E79B-9F67-40DC-A11B-F26ED493B64C}" presName="hierChild3" presStyleCnt="0"/>
      <dgm:spPr/>
    </dgm:pt>
    <dgm:pt modelId="{7D99EE9E-573E-4BFB-A657-BECBF5132106}" type="pres">
      <dgm:prSet presAssocID="{C9C9B967-16FF-4CE8-B781-DBB27A900832}" presName="Name19" presStyleLbl="parChTrans1D4" presStyleIdx="7" presStyleCnt="9"/>
      <dgm:spPr/>
      <dgm:t>
        <a:bodyPr/>
        <a:lstStyle/>
        <a:p>
          <a:endParaRPr lang="fr-FR"/>
        </a:p>
      </dgm:t>
    </dgm:pt>
    <dgm:pt modelId="{2E2F03E1-6831-4842-BB2D-1866BB1CD25C}" type="pres">
      <dgm:prSet presAssocID="{F2273BE9-54EB-43C8-A520-9F583322AC8A}" presName="Name21" presStyleCnt="0"/>
      <dgm:spPr/>
    </dgm:pt>
    <dgm:pt modelId="{8E1479C8-FF5A-4F4A-BAB0-FB71E18306FA}" type="pres">
      <dgm:prSet presAssocID="{F2273BE9-54EB-43C8-A520-9F583322AC8A}" presName="level2Shape" presStyleLbl="node4" presStyleIdx="7" presStyleCnt="9"/>
      <dgm:spPr/>
      <dgm:t>
        <a:bodyPr/>
        <a:lstStyle/>
        <a:p>
          <a:endParaRPr lang="fr-FR"/>
        </a:p>
      </dgm:t>
    </dgm:pt>
    <dgm:pt modelId="{D63CCECD-7684-455A-A192-EB6D7E8B4C55}" type="pres">
      <dgm:prSet presAssocID="{F2273BE9-54EB-43C8-A520-9F583322AC8A}" presName="hierChild3" presStyleCnt="0"/>
      <dgm:spPr/>
    </dgm:pt>
    <dgm:pt modelId="{B694207B-DD19-418C-A43F-37ABB458D6E2}" type="pres">
      <dgm:prSet presAssocID="{9605FFBB-BD13-4371-AE3A-480D67DAB582}" presName="Name19" presStyleLbl="parChTrans1D4" presStyleIdx="8" presStyleCnt="9"/>
      <dgm:spPr/>
      <dgm:t>
        <a:bodyPr/>
        <a:lstStyle/>
        <a:p>
          <a:endParaRPr lang="fr-FR"/>
        </a:p>
      </dgm:t>
    </dgm:pt>
    <dgm:pt modelId="{DCD84F86-7349-404A-BD73-CAC29753AD0C}" type="pres">
      <dgm:prSet presAssocID="{03C1870C-A106-4A72-98DB-3B719F824DB9}" presName="Name21" presStyleCnt="0"/>
      <dgm:spPr/>
    </dgm:pt>
    <dgm:pt modelId="{2C6CFBDC-74A5-420F-B203-5196E59D8D89}" type="pres">
      <dgm:prSet presAssocID="{03C1870C-A106-4A72-98DB-3B719F824DB9}" presName="level2Shape" presStyleLbl="node4" presStyleIdx="8" presStyleCnt="9"/>
      <dgm:spPr/>
      <dgm:t>
        <a:bodyPr/>
        <a:lstStyle/>
        <a:p>
          <a:endParaRPr lang="fr-FR"/>
        </a:p>
      </dgm:t>
    </dgm:pt>
    <dgm:pt modelId="{066A088E-3180-440D-92FE-E9E8C4A64F98}" type="pres">
      <dgm:prSet presAssocID="{03C1870C-A106-4A72-98DB-3B719F824DB9}" presName="hierChild3" presStyleCnt="0"/>
      <dgm:spPr/>
    </dgm:pt>
    <dgm:pt modelId="{BB1668C6-A437-475D-9417-E0F7F61020AF}" type="pres">
      <dgm:prSet presAssocID="{4FC4E8EF-4E9D-4143-933B-1095B5FAFF64}" presName="bgShapesFlow" presStyleCnt="0"/>
      <dgm:spPr/>
    </dgm:pt>
  </dgm:ptLst>
  <dgm:cxnLst>
    <dgm:cxn modelId="{5724E23A-C84D-4112-B063-657EDF2C13A8}" type="presOf" srcId="{E41B8049-0BBA-4141-A43B-F5C03F8DB7EE}" destId="{16DF7006-0E96-482F-BBE8-D5DA2E47B494}" srcOrd="0" destOrd="0" presId="urn:microsoft.com/office/officeart/2005/8/layout/hierarchy6"/>
    <dgm:cxn modelId="{5A5730C9-5329-43E0-A5B7-F05B9CDC60BF}" type="presOf" srcId="{DB3ED0B0-6FD0-4617-A085-DEA0BDA6FADC}" destId="{F010FEC9-E9D2-4470-8E50-CC0C6CD3C30A}" srcOrd="0" destOrd="0" presId="urn:microsoft.com/office/officeart/2005/8/layout/hierarchy6"/>
    <dgm:cxn modelId="{AB8ED943-8767-4F41-B657-5608B3365135}" type="presOf" srcId="{F2273BE9-54EB-43C8-A520-9F583322AC8A}" destId="{8E1479C8-FF5A-4F4A-BAB0-FB71E18306FA}" srcOrd="0" destOrd="0" presId="urn:microsoft.com/office/officeart/2005/8/layout/hierarchy6"/>
    <dgm:cxn modelId="{8F2D79D7-9233-476A-9FBF-4488662B5552}" type="presOf" srcId="{4FC4E8EF-4E9D-4143-933B-1095B5FAFF64}" destId="{A350661E-2652-4F5E-A8B8-FCA133B95B05}" srcOrd="0" destOrd="0" presId="urn:microsoft.com/office/officeart/2005/8/layout/hierarchy6"/>
    <dgm:cxn modelId="{1BA372A2-B698-42F4-9297-91F9D63B07FA}" type="presOf" srcId="{B7E7C42F-A3D1-4261-A578-BB61F22A1514}" destId="{8113F0BE-32EC-48E6-9204-B538391B0FE5}" srcOrd="0" destOrd="0" presId="urn:microsoft.com/office/officeart/2005/8/layout/hierarchy6"/>
    <dgm:cxn modelId="{8064B747-5D3A-4AB6-B7B4-6CCCB53D6EDE}" type="presOf" srcId="{8B1751DD-E54F-4905-B263-19A3CB3738E5}" destId="{69EEAD35-7E50-4E31-B940-B3D9210AF5B0}" srcOrd="0" destOrd="0" presId="urn:microsoft.com/office/officeart/2005/8/layout/hierarchy6"/>
    <dgm:cxn modelId="{99EB18E3-D7AB-48D2-BF48-86C3F5C5BCC7}" type="presOf" srcId="{ED3DC99E-2520-4417-9167-2F29F6E08E38}" destId="{8F7A8F90-2441-4A44-83B7-A3DCD5B9BC83}" srcOrd="0" destOrd="0" presId="urn:microsoft.com/office/officeart/2005/8/layout/hierarchy6"/>
    <dgm:cxn modelId="{6E1A92BB-7ADD-4963-A75C-C80C0E6584C6}" type="presOf" srcId="{97C4F1EB-715B-4214-A854-64C1A76DB286}" destId="{886BA651-1B5C-4FAE-8D6B-21B128F8B1A2}" srcOrd="0" destOrd="0" presId="urn:microsoft.com/office/officeart/2005/8/layout/hierarchy6"/>
    <dgm:cxn modelId="{3DC5A916-C203-487F-A5F8-3C2245F1F68D}" type="presOf" srcId="{A6C72A4D-51E1-4609-A8C3-3C1B148F756B}" destId="{C1B36C72-CCE8-46DB-9279-34F7AB05D962}" srcOrd="0" destOrd="0" presId="urn:microsoft.com/office/officeart/2005/8/layout/hierarchy6"/>
    <dgm:cxn modelId="{0DA18C55-3DCD-46A3-A99E-F98E1DB25233}" type="presOf" srcId="{A275E5A4-C048-4DEF-B216-281BA9B3254A}" destId="{D8DDEC04-EE28-46A7-9777-50F3EB6D7D5F}" srcOrd="0" destOrd="0" presId="urn:microsoft.com/office/officeart/2005/8/layout/hierarchy6"/>
    <dgm:cxn modelId="{3ADF48DA-7452-47D3-AA58-512DA1045F63}" srcId="{FBC35B70-F08B-4AC2-B7E5-0F3AE136E20E}" destId="{13C2E79B-9F67-40DC-A11B-F26ED493B64C}" srcOrd="1" destOrd="0" parTransId="{A171D4E4-C25E-4BE5-9B7B-E892E16B5651}" sibTransId="{8F9419F1-D4A6-4220-8F45-C12B4498EA83}"/>
    <dgm:cxn modelId="{72B5BF39-FAF9-4F00-86EA-9AA625272FF0}" srcId="{A36CC74A-0788-4675-B766-AE998D00C258}" destId="{8FF1E447-9EE9-4CD8-BE39-F2E4F12C2496}" srcOrd="2" destOrd="0" parTransId="{A275E5A4-C048-4DEF-B216-281BA9B3254A}" sibTransId="{4FC3A20F-8042-4DDC-9EE0-E4DFE17568EE}"/>
    <dgm:cxn modelId="{B65E8498-B5BE-4A11-BF05-78EDBF0CC0D2}" type="presOf" srcId="{FBC35B70-F08B-4AC2-B7E5-0F3AE136E20E}" destId="{785C765E-FFEB-4B62-B213-F5EFC1668C7C}" srcOrd="0" destOrd="0" presId="urn:microsoft.com/office/officeart/2005/8/layout/hierarchy6"/>
    <dgm:cxn modelId="{47EFC3FB-7D89-489E-9878-0A511AF89F26}" type="presOf" srcId="{5697CBAD-2BD5-4A7D-8180-74E32B4C471B}" destId="{30C11DB1-D2B0-4874-93DD-733DA904F35A}" srcOrd="0" destOrd="0" presId="urn:microsoft.com/office/officeart/2005/8/layout/hierarchy6"/>
    <dgm:cxn modelId="{741BCC5F-0A22-4877-A777-73907E85A067}" srcId="{A36CC74A-0788-4675-B766-AE998D00C258}" destId="{DFE54A05-0640-4B51-8306-B853136701F8}" srcOrd="0" destOrd="0" parTransId="{A6C72A4D-51E1-4609-A8C3-3C1B148F756B}" sibTransId="{82036EB8-F3AD-4F9B-820E-F63B24C9D978}"/>
    <dgm:cxn modelId="{152CF341-85EB-4BEE-993D-2638737A4031}" type="presOf" srcId="{9605FFBB-BD13-4371-AE3A-480D67DAB582}" destId="{B694207B-DD19-418C-A43F-37ABB458D6E2}" srcOrd="0" destOrd="0" presId="urn:microsoft.com/office/officeart/2005/8/layout/hierarchy6"/>
    <dgm:cxn modelId="{B3E8F15A-20A9-4EE1-84AC-56D325F7D15D}" type="presOf" srcId="{09BD47A3-28CC-4161-A2B6-2ED834147E66}" destId="{BD7BD5A7-97EB-4C5A-8F69-5C3F81D172BB}" srcOrd="0" destOrd="0" presId="urn:microsoft.com/office/officeart/2005/8/layout/hierarchy6"/>
    <dgm:cxn modelId="{EA2AD21C-5490-4928-83AF-FDEF46A4959C}" type="presOf" srcId="{A836073A-5DE7-431A-8663-A93D7176D424}" destId="{89CEADE7-16A9-4EE4-99A3-450CFC33BC79}" srcOrd="0" destOrd="0" presId="urn:microsoft.com/office/officeart/2005/8/layout/hierarchy6"/>
    <dgm:cxn modelId="{4F6125CA-686D-4B19-9F55-786AA1F47D3E}" type="presOf" srcId="{CD0DBA00-5D5F-4390-A8AE-F4985F9BB4FA}" destId="{30DFEB1C-F1BB-4D76-A1FA-E419F6027AE6}" srcOrd="0" destOrd="0" presId="urn:microsoft.com/office/officeart/2005/8/layout/hierarchy6"/>
    <dgm:cxn modelId="{9A884528-91A2-4800-AC53-85CC2340B1CE}" srcId="{4FC4E8EF-4E9D-4143-933B-1095B5FAFF64}" destId="{1986C798-9D10-4F42-9A65-55E0B09E14DD}" srcOrd="0" destOrd="0" parTransId="{0D28B174-5820-4176-B5A1-0496C54EAD52}" sibTransId="{337610CF-07C3-4785-A9BD-C72A20103AFB}"/>
    <dgm:cxn modelId="{8E4FD429-26E6-495E-B039-A50CBB98F63E}" type="presOf" srcId="{E8D49CDE-6062-4DC3-96CF-CBAAB7AAD849}" destId="{196F2450-9779-4659-8F3A-401F3B8DA9D0}" srcOrd="0" destOrd="0" presId="urn:microsoft.com/office/officeart/2005/8/layout/hierarchy6"/>
    <dgm:cxn modelId="{30DD2ADB-43C0-4EFD-AE01-6BB6AAE832DB}" type="presOf" srcId="{65E93784-0C6F-4CC3-92A8-D74A8CF281B1}" destId="{87A7BF57-0062-48F7-AD52-E9DDD033A6A4}" srcOrd="0" destOrd="0" presId="urn:microsoft.com/office/officeart/2005/8/layout/hierarchy6"/>
    <dgm:cxn modelId="{6F6CF9D4-F535-48C2-B921-A0B6F462D52E}" type="presOf" srcId="{387BB911-AA7D-404A-B135-66E69BB6DB31}" destId="{64DD3A7A-E972-494C-9A70-74A3332D1EBB}" srcOrd="0" destOrd="0" presId="urn:microsoft.com/office/officeart/2005/8/layout/hierarchy6"/>
    <dgm:cxn modelId="{D99B3857-204F-4088-AD3E-5591556FD354}" srcId="{FBC35B70-F08B-4AC2-B7E5-0F3AE136E20E}" destId="{09BD47A3-28CC-4161-A2B6-2ED834147E66}" srcOrd="0" destOrd="0" parTransId="{E41B8049-0BBA-4141-A43B-F5C03F8DB7EE}" sibTransId="{6639E406-A0EF-48B7-9507-460B8E255A90}"/>
    <dgm:cxn modelId="{4ABD0126-28E5-4AFA-A21F-C51E35BED7C5}" srcId="{1986C798-9D10-4F42-9A65-55E0B09E14DD}" destId="{8B1751DD-E54F-4905-B263-19A3CB3738E5}" srcOrd="0" destOrd="0" parTransId="{63CBE99B-9171-4F2A-A61D-06821B5BD35C}" sibTransId="{A82BF63C-1D4F-4DC3-B359-E97FF0FF7F11}"/>
    <dgm:cxn modelId="{6F027AAB-16D8-4FBC-B928-DA9CBA36958E}" srcId="{A36CC74A-0788-4675-B766-AE998D00C258}" destId="{935750E7-6982-4C04-A4F3-F2A5584B963B}" srcOrd="1" destOrd="0" parTransId="{387BB911-AA7D-404A-B135-66E69BB6DB31}" sibTransId="{0EACAD16-A10F-4B9F-A455-0000E5293FDE}"/>
    <dgm:cxn modelId="{5CF75509-09B7-4A1F-9FCB-BAE51D6A67C4}" srcId="{09BD47A3-28CC-4161-A2B6-2ED834147E66}" destId="{A36CC74A-0788-4675-B766-AE998D00C258}" srcOrd="0" destOrd="0" parTransId="{97C4F1EB-715B-4214-A854-64C1A76DB286}" sibTransId="{EF00B3C9-0DAD-4B01-9CD5-D7658AF6221D}"/>
    <dgm:cxn modelId="{05179AA8-1F8C-4B64-A37E-9FDF1713BAA3}" type="presOf" srcId="{A171D4E4-C25E-4BE5-9B7B-E892E16B5651}" destId="{75955611-8B9D-4DBB-B26C-8C83475891DC}" srcOrd="0" destOrd="0" presId="urn:microsoft.com/office/officeart/2005/8/layout/hierarchy6"/>
    <dgm:cxn modelId="{E8A640A8-A3CE-4646-B041-1F8A9BC7E3F1}" type="presOf" srcId="{DFE54A05-0640-4B51-8306-B853136701F8}" destId="{BAED0F03-4EFB-4CBE-99DE-9D981C25F1EF}" srcOrd="0" destOrd="0" presId="urn:microsoft.com/office/officeart/2005/8/layout/hierarchy6"/>
    <dgm:cxn modelId="{5AF8908A-D05C-48D7-BE6E-4FE75CB2CB32}" type="presOf" srcId="{A36CC74A-0788-4675-B766-AE998D00C258}" destId="{32A39F7B-738C-4A98-AB63-7DD07A6DE4A8}" srcOrd="0" destOrd="0" presId="urn:microsoft.com/office/officeart/2005/8/layout/hierarchy6"/>
    <dgm:cxn modelId="{986FB904-395C-4F51-8924-6A353B87BAAB}" srcId="{13C2E79B-9F67-40DC-A11B-F26ED493B64C}" destId="{03C1870C-A106-4A72-98DB-3B719F824DB9}" srcOrd="1" destOrd="0" parTransId="{9605FFBB-BD13-4371-AE3A-480D67DAB582}" sibTransId="{29A3A8C6-9389-43E9-9B8C-DC684FC5B8DA}"/>
    <dgm:cxn modelId="{4959C3BB-0128-498C-8066-C975EE9BCB30}" type="presOf" srcId="{C9C9B967-16FF-4CE8-B781-DBB27A900832}" destId="{7D99EE9E-573E-4BFB-A657-BECBF5132106}" srcOrd="0" destOrd="0" presId="urn:microsoft.com/office/officeart/2005/8/layout/hierarchy6"/>
    <dgm:cxn modelId="{2E603B2B-3E1F-4015-8854-E3CBA7ED0888}" type="presOf" srcId="{63CBE99B-9171-4F2A-A61D-06821B5BD35C}" destId="{9D779B5A-C2EF-4802-89EB-101BA9BFDF3F}" srcOrd="0" destOrd="0" presId="urn:microsoft.com/office/officeart/2005/8/layout/hierarchy6"/>
    <dgm:cxn modelId="{B86D97BD-0516-4A9D-B65E-E501762B7E85}" type="presOf" srcId="{13C2E79B-9F67-40DC-A11B-F26ED493B64C}" destId="{8239802A-9320-466A-8A6E-9448ED8E53E0}" srcOrd="0" destOrd="0" presId="urn:microsoft.com/office/officeart/2005/8/layout/hierarchy6"/>
    <dgm:cxn modelId="{11038676-48F0-4745-AB21-2F8768237E31}" type="presOf" srcId="{935750E7-6982-4C04-A4F3-F2A5584B963B}" destId="{1D05BCFD-4228-4125-9F3C-DDC75125DA3B}" srcOrd="0" destOrd="0" presId="urn:microsoft.com/office/officeart/2005/8/layout/hierarchy6"/>
    <dgm:cxn modelId="{CB0283BA-FE77-4E88-8A67-F7834FAA18FD}" type="presOf" srcId="{8FF1E447-9EE9-4CD8-BE39-F2E4F12C2496}" destId="{873AD235-DE03-458C-9599-4E4DA9AD4A25}" srcOrd="0" destOrd="0" presId="urn:microsoft.com/office/officeart/2005/8/layout/hierarchy6"/>
    <dgm:cxn modelId="{79A0F623-0066-44D1-BF42-98DC699319C3}" type="presOf" srcId="{B234480C-02B1-49A5-8CA7-50BD75FD59E4}" destId="{2AEBBEF8-523E-401A-A92D-A9FE836A8331}" srcOrd="0" destOrd="0" presId="urn:microsoft.com/office/officeart/2005/8/layout/hierarchy6"/>
    <dgm:cxn modelId="{5EA50C42-6B0D-4211-97EF-4F62AF786D8C}" srcId="{A36CC74A-0788-4675-B766-AE998D00C258}" destId="{ED3DC99E-2520-4417-9167-2F29F6E08E38}" srcOrd="3" destOrd="0" parTransId="{B7E7C42F-A3D1-4261-A578-BB61F22A1514}" sibTransId="{AD54E8BA-436B-4D86-8285-1257873ABF56}"/>
    <dgm:cxn modelId="{DECDEA54-2D71-4F17-93D4-CA1E3BEE96DE}" srcId="{13C2E79B-9F67-40DC-A11B-F26ED493B64C}" destId="{F2273BE9-54EB-43C8-A520-9F583322AC8A}" srcOrd="0" destOrd="0" parTransId="{C9C9B967-16FF-4CE8-B781-DBB27A900832}" sibTransId="{4B50F65E-F6CB-4905-A95C-9D05FFCFB0A9}"/>
    <dgm:cxn modelId="{EDE6E6AF-5CD1-477A-88D8-04319F2564A9}" type="presOf" srcId="{B4D0EB4A-DFF7-4C87-B0B0-0EA69A48F007}" destId="{FB9325F1-DB66-4DF1-A9E9-2C398C131115}" srcOrd="0" destOrd="0" presId="urn:microsoft.com/office/officeart/2005/8/layout/hierarchy6"/>
    <dgm:cxn modelId="{2CDBF401-F1CC-49EC-B644-E750485772AE}" srcId="{09BD47A3-28CC-4161-A2B6-2ED834147E66}" destId="{CD0DBA00-5D5F-4390-A8AE-F4985F9BB4FA}" srcOrd="1" destOrd="0" parTransId="{DB3ED0B0-6FD0-4617-A085-DEA0BDA6FADC}" sibTransId="{C6B2D15C-26B4-4449-8E38-A15F85BD05FC}"/>
    <dgm:cxn modelId="{F2A359BA-71B1-42A1-B781-EE4D248027AD}" type="presOf" srcId="{FC5E7652-E6E0-4C58-A5E8-088881512C27}" destId="{9CC315D6-0824-49F5-A4E4-97092F4CF44A}" srcOrd="0" destOrd="0" presId="urn:microsoft.com/office/officeart/2005/8/layout/hierarchy6"/>
    <dgm:cxn modelId="{00177812-EF18-486C-97F9-840B25272328}" srcId="{8B1751DD-E54F-4905-B263-19A3CB3738E5}" destId="{65E93784-0C6F-4CC3-92A8-D74A8CF281B1}" srcOrd="0" destOrd="0" parTransId="{B234480C-02B1-49A5-8CA7-50BD75FD59E4}" sibTransId="{0542F62E-2926-43E7-81B9-2ECAB8BCB547}"/>
    <dgm:cxn modelId="{73D35341-0C99-4975-BA7A-749F8163C545}" type="presOf" srcId="{03C1870C-A106-4A72-98DB-3B719F824DB9}" destId="{2C6CFBDC-74A5-420F-B203-5196E59D8D89}" srcOrd="0" destOrd="0" presId="urn:microsoft.com/office/officeart/2005/8/layout/hierarchy6"/>
    <dgm:cxn modelId="{CE3008B3-242F-435F-B032-B50048B615BD}" srcId="{CD0DBA00-5D5F-4390-A8AE-F4985F9BB4FA}" destId="{DB4AE7BD-4253-438C-B9A3-411BA4341912}" srcOrd="0" destOrd="0" parTransId="{B4D0EB4A-DFF7-4C87-B0B0-0EA69A48F007}" sibTransId="{80DA45F9-AB2A-4470-B393-BDCD238DBB38}"/>
    <dgm:cxn modelId="{970EAAE0-F755-4E91-BAFD-28E696883D7A}" type="presOf" srcId="{9A2B4B48-10B4-4C3C-982E-3812CE89AC0C}" destId="{5191660F-D66C-417E-AB27-90414F6F0DA1}" srcOrd="0" destOrd="0" presId="urn:microsoft.com/office/officeart/2005/8/layout/hierarchy6"/>
    <dgm:cxn modelId="{95197B79-E36D-4265-BCD7-0673FFEF9482}" srcId="{1986C798-9D10-4F42-9A65-55E0B09E14DD}" destId="{FBC35B70-F08B-4AC2-B7E5-0F3AE136E20E}" srcOrd="1" destOrd="0" parTransId="{A836073A-5DE7-431A-8663-A93D7176D424}" sibTransId="{A4297D53-DD9D-4ACA-8C98-81030FADD393}"/>
    <dgm:cxn modelId="{5FC67A35-242A-4A9A-8FCD-52D3B6644DA3}" srcId="{8B1751DD-E54F-4905-B263-19A3CB3738E5}" destId="{E8D49CDE-6062-4DC3-96CF-CBAAB7AAD849}" srcOrd="2" destOrd="0" parTransId="{FC5E7652-E6E0-4C58-A5E8-088881512C27}" sibTransId="{6FF48928-C1BF-4B46-9CF9-3AE9F2B84590}"/>
    <dgm:cxn modelId="{2B12D869-EBA5-485B-81F8-466658E176ED}" srcId="{8B1751DD-E54F-4905-B263-19A3CB3738E5}" destId="{5697CBAD-2BD5-4A7D-8180-74E32B4C471B}" srcOrd="1" destOrd="0" parTransId="{9A2B4B48-10B4-4C3C-982E-3812CE89AC0C}" sibTransId="{1B7A6E0F-5216-4D92-908E-E943AFBF55FD}"/>
    <dgm:cxn modelId="{0CA40D9F-4180-4046-B719-C6758D1B5E2E}" type="presOf" srcId="{DB4AE7BD-4253-438C-B9A3-411BA4341912}" destId="{C58F1C00-DB94-4982-8FC3-264A8177775A}" srcOrd="0" destOrd="0" presId="urn:microsoft.com/office/officeart/2005/8/layout/hierarchy6"/>
    <dgm:cxn modelId="{239AE88E-97A0-49CF-915E-09F557E3EF11}" type="presOf" srcId="{1986C798-9D10-4F42-9A65-55E0B09E14DD}" destId="{2E4F7A69-8AAA-4DD3-A144-7764F31A3286}" srcOrd="0" destOrd="0" presId="urn:microsoft.com/office/officeart/2005/8/layout/hierarchy6"/>
    <dgm:cxn modelId="{AA33CF05-6072-46D9-B200-81592F1BB1B8}" type="presParOf" srcId="{A350661E-2652-4F5E-A8B8-FCA133B95B05}" destId="{E039049F-C14E-4F14-BFA0-F1A0F0FA69FF}" srcOrd="0" destOrd="0" presId="urn:microsoft.com/office/officeart/2005/8/layout/hierarchy6"/>
    <dgm:cxn modelId="{79B969E2-C5C5-46BA-943D-E7829C5690B6}" type="presParOf" srcId="{E039049F-C14E-4F14-BFA0-F1A0F0FA69FF}" destId="{97E26841-21BF-47F2-9C9D-4B766C0D8D36}" srcOrd="0" destOrd="0" presId="urn:microsoft.com/office/officeart/2005/8/layout/hierarchy6"/>
    <dgm:cxn modelId="{849744AE-2E96-4C65-8A4A-8488AF0FBDA7}" type="presParOf" srcId="{97E26841-21BF-47F2-9C9D-4B766C0D8D36}" destId="{E685726A-91E0-4C3D-A728-CDC8498E2BBB}" srcOrd="0" destOrd="0" presId="urn:microsoft.com/office/officeart/2005/8/layout/hierarchy6"/>
    <dgm:cxn modelId="{FCCDCBC1-CD19-4845-B387-AA1A3D8F5724}" type="presParOf" srcId="{E685726A-91E0-4C3D-A728-CDC8498E2BBB}" destId="{2E4F7A69-8AAA-4DD3-A144-7764F31A3286}" srcOrd="0" destOrd="0" presId="urn:microsoft.com/office/officeart/2005/8/layout/hierarchy6"/>
    <dgm:cxn modelId="{372947D8-B52C-4B55-B59F-40343725AA3E}" type="presParOf" srcId="{E685726A-91E0-4C3D-A728-CDC8498E2BBB}" destId="{5EEE45BF-CF14-4AED-8C8C-26E1928D0C99}" srcOrd="1" destOrd="0" presId="urn:microsoft.com/office/officeart/2005/8/layout/hierarchy6"/>
    <dgm:cxn modelId="{52822F76-55A8-4073-9361-32715814CE58}" type="presParOf" srcId="{5EEE45BF-CF14-4AED-8C8C-26E1928D0C99}" destId="{9D779B5A-C2EF-4802-89EB-101BA9BFDF3F}" srcOrd="0" destOrd="0" presId="urn:microsoft.com/office/officeart/2005/8/layout/hierarchy6"/>
    <dgm:cxn modelId="{7A92050F-14A9-4C13-898D-89032A1630DF}" type="presParOf" srcId="{5EEE45BF-CF14-4AED-8C8C-26E1928D0C99}" destId="{44086F9F-ED07-4F64-B990-D566B75CA0E4}" srcOrd="1" destOrd="0" presId="urn:microsoft.com/office/officeart/2005/8/layout/hierarchy6"/>
    <dgm:cxn modelId="{1FE640CD-E95D-40C6-8C9C-CE43293BEDCB}" type="presParOf" srcId="{44086F9F-ED07-4F64-B990-D566B75CA0E4}" destId="{69EEAD35-7E50-4E31-B940-B3D9210AF5B0}" srcOrd="0" destOrd="0" presId="urn:microsoft.com/office/officeart/2005/8/layout/hierarchy6"/>
    <dgm:cxn modelId="{218A49A1-93A5-481B-B930-8EF4251319EA}" type="presParOf" srcId="{44086F9F-ED07-4F64-B990-D566B75CA0E4}" destId="{BBB1D6A9-49E3-46B5-89CF-59CCAFADBA64}" srcOrd="1" destOrd="0" presId="urn:microsoft.com/office/officeart/2005/8/layout/hierarchy6"/>
    <dgm:cxn modelId="{E5F6EA15-71A3-4D06-82C6-105467137E2B}" type="presParOf" srcId="{BBB1D6A9-49E3-46B5-89CF-59CCAFADBA64}" destId="{2AEBBEF8-523E-401A-A92D-A9FE836A8331}" srcOrd="0" destOrd="0" presId="urn:microsoft.com/office/officeart/2005/8/layout/hierarchy6"/>
    <dgm:cxn modelId="{25AF6049-EB21-46D9-BC06-17726FDEFCEE}" type="presParOf" srcId="{BBB1D6A9-49E3-46B5-89CF-59CCAFADBA64}" destId="{8014C702-99DB-4DD0-963C-5F2EC8A4AAF0}" srcOrd="1" destOrd="0" presId="urn:microsoft.com/office/officeart/2005/8/layout/hierarchy6"/>
    <dgm:cxn modelId="{3A865D49-40B0-4FC5-8CCD-BDEA0D1D062C}" type="presParOf" srcId="{8014C702-99DB-4DD0-963C-5F2EC8A4AAF0}" destId="{87A7BF57-0062-48F7-AD52-E9DDD033A6A4}" srcOrd="0" destOrd="0" presId="urn:microsoft.com/office/officeart/2005/8/layout/hierarchy6"/>
    <dgm:cxn modelId="{DABB73AA-EF41-422B-8C06-A0942D0C3E8E}" type="presParOf" srcId="{8014C702-99DB-4DD0-963C-5F2EC8A4AAF0}" destId="{3B8C21F3-F79D-4CCB-9F5C-A7FBF9F0DF39}" srcOrd="1" destOrd="0" presId="urn:microsoft.com/office/officeart/2005/8/layout/hierarchy6"/>
    <dgm:cxn modelId="{D0BA0BF7-30BA-490D-9B6F-ADA32C2BA035}" type="presParOf" srcId="{BBB1D6A9-49E3-46B5-89CF-59CCAFADBA64}" destId="{5191660F-D66C-417E-AB27-90414F6F0DA1}" srcOrd="2" destOrd="0" presId="urn:microsoft.com/office/officeart/2005/8/layout/hierarchy6"/>
    <dgm:cxn modelId="{D70C6A5C-AB95-4BFB-B851-50FBCFCB02C2}" type="presParOf" srcId="{BBB1D6A9-49E3-46B5-89CF-59CCAFADBA64}" destId="{B3B58F62-61F2-4233-9394-31D3CDB3F68C}" srcOrd="3" destOrd="0" presId="urn:microsoft.com/office/officeart/2005/8/layout/hierarchy6"/>
    <dgm:cxn modelId="{8F6E11BA-A1C2-471F-9351-F5AB8C0EEE45}" type="presParOf" srcId="{B3B58F62-61F2-4233-9394-31D3CDB3F68C}" destId="{30C11DB1-D2B0-4874-93DD-733DA904F35A}" srcOrd="0" destOrd="0" presId="urn:microsoft.com/office/officeart/2005/8/layout/hierarchy6"/>
    <dgm:cxn modelId="{F9B2AADA-15E6-4FC7-A21D-74A0A30C499B}" type="presParOf" srcId="{B3B58F62-61F2-4233-9394-31D3CDB3F68C}" destId="{0FE125DE-6099-4B08-A2A0-2635124FBE7D}" srcOrd="1" destOrd="0" presId="urn:microsoft.com/office/officeart/2005/8/layout/hierarchy6"/>
    <dgm:cxn modelId="{F562E620-054E-41B0-8DDC-567836BD87C3}" type="presParOf" srcId="{BBB1D6A9-49E3-46B5-89CF-59CCAFADBA64}" destId="{9CC315D6-0824-49F5-A4E4-97092F4CF44A}" srcOrd="4" destOrd="0" presId="urn:microsoft.com/office/officeart/2005/8/layout/hierarchy6"/>
    <dgm:cxn modelId="{D507A90D-0C6F-43F3-8A17-204F8F418794}" type="presParOf" srcId="{BBB1D6A9-49E3-46B5-89CF-59CCAFADBA64}" destId="{7A6836A3-B702-48D5-BF9E-7EFAF8B66B82}" srcOrd="5" destOrd="0" presId="urn:microsoft.com/office/officeart/2005/8/layout/hierarchy6"/>
    <dgm:cxn modelId="{1BFD7795-9F77-4DE2-9B51-9735A65A77D3}" type="presParOf" srcId="{7A6836A3-B702-48D5-BF9E-7EFAF8B66B82}" destId="{196F2450-9779-4659-8F3A-401F3B8DA9D0}" srcOrd="0" destOrd="0" presId="urn:microsoft.com/office/officeart/2005/8/layout/hierarchy6"/>
    <dgm:cxn modelId="{0D15DAD1-E12A-4AC7-BE58-843D9E698CDD}" type="presParOf" srcId="{7A6836A3-B702-48D5-BF9E-7EFAF8B66B82}" destId="{D648E61C-ADCF-4F54-9CA0-2A27C0457453}" srcOrd="1" destOrd="0" presId="urn:microsoft.com/office/officeart/2005/8/layout/hierarchy6"/>
    <dgm:cxn modelId="{464CB7FF-3DE0-4ABC-A509-56A52B0A4A15}" type="presParOf" srcId="{5EEE45BF-CF14-4AED-8C8C-26E1928D0C99}" destId="{89CEADE7-16A9-4EE4-99A3-450CFC33BC79}" srcOrd="2" destOrd="0" presId="urn:microsoft.com/office/officeart/2005/8/layout/hierarchy6"/>
    <dgm:cxn modelId="{39763690-6239-42FE-82ED-2FF9D7ED1ACE}" type="presParOf" srcId="{5EEE45BF-CF14-4AED-8C8C-26E1928D0C99}" destId="{7715EB6E-9842-45D2-9FF4-8DEFD750F40A}" srcOrd="3" destOrd="0" presId="urn:microsoft.com/office/officeart/2005/8/layout/hierarchy6"/>
    <dgm:cxn modelId="{62267359-E188-4547-B8D0-C91F155824AB}" type="presParOf" srcId="{7715EB6E-9842-45D2-9FF4-8DEFD750F40A}" destId="{785C765E-FFEB-4B62-B213-F5EFC1668C7C}" srcOrd="0" destOrd="0" presId="urn:microsoft.com/office/officeart/2005/8/layout/hierarchy6"/>
    <dgm:cxn modelId="{C3283CEB-E8CA-4C38-A9F4-0F285285679F}" type="presParOf" srcId="{7715EB6E-9842-45D2-9FF4-8DEFD750F40A}" destId="{948FA5F4-8DCE-4E46-B210-5F3A668B9CEA}" srcOrd="1" destOrd="0" presId="urn:microsoft.com/office/officeart/2005/8/layout/hierarchy6"/>
    <dgm:cxn modelId="{0B0D7D29-35DF-4ECC-863D-C047A66EA830}" type="presParOf" srcId="{948FA5F4-8DCE-4E46-B210-5F3A668B9CEA}" destId="{16DF7006-0E96-482F-BBE8-D5DA2E47B494}" srcOrd="0" destOrd="0" presId="urn:microsoft.com/office/officeart/2005/8/layout/hierarchy6"/>
    <dgm:cxn modelId="{EC8B9D58-30BE-417C-8803-DD9B4C3175FF}" type="presParOf" srcId="{948FA5F4-8DCE-4E46-B210-5F3A668B9CEA}" destId="{16A5B21E-E48C-4F04-9C92-E546048A02AC}" srcOrd="1" destOrd="0" presId="urn:microsoft.com/office/officeart/2005/8/layout/hierarchy6"/>
    <dgm:cxn modelId="{FFF67865-1F40-4706-89BF-572201BFBFC6}" type="presParOf" srcId="{16A5B21E-E48C-4F04-9C92-E546048A02AC}" destId="{BD7BD5A7-97EB-4C5A-8F69-5C3F81D172BB}" srcOrd="0" destOrd="0" presId="urn:microsoft.com/office/officeart/2005/8/layout/hierarchy6"/>
    <dgm:cxn modelId="{AA24A3C1-8E47-481C-8924-96ECDD29BDBC}" type="presParOf" srcId="{16A5B21E-E48C-4F04-9C92-E546048A02AC}" destId="{EACC413C-1F1B-4E7D-9BC7-FAEBA17B8857}" srcOrd="1" destOrd="0" presId="urn:microsoft.com/office/officeart/2005/8/layout/hierarchy6"/>
    <dgm:cxn modelId="{09CBA5C2-DE1C-4ECC-AE1A-2CE5BC099624}" type="presParOf" srcId="{EACC413C-1F1B-4E7D-9BC7-FAEBA17B8857}" destId="{886BA651-1B5C-4FAE-8D6B-21B128F8B1A2}" srcOrd="0" destOrd="0" presId="urn:microsoft.com/office/officeart/2005/8/layout/hierarchy6"/>
    <dgm:cxn modelId="{AAEF0696-B3EA-4994-A74C-E78F6A173554}" type="presParOf" srcId="{EACC413C-1F1B-4E7D-9BC7-FAEBA17B8857}" destId="{02196FF6-C353-4BFE-9F44-62A1EDB30A9A}" srcOrd="1" destOrd="0" presId="urn:microsoft.com/office/officeart/2005/8/layout/hierarchy6"/>
    <dgm:cxn modelId="{114505F7-49AF-48E5-9DC9-DE42B926FD68}" type="presParOf" srcId="{02196FF6-C353-4BFE-9F44-62A1EDB30A9A}" destId="{32A39F7B-738C-4A98-AB63-7DD07A6DE4A8}" srcOrd="0" destOrd="0" presId="urn:microsoft.com/office/officeart/2005/8/layout/hierarchy6"/>
    <dgm:cxn modelId="{782F5B44-45C9-41BD-BE26-252370C35EC7}" type="presParOf" srcId="{02196FF6-C353-4BFE-9F44-62A1EDB30A9A}" destId="{2708FB40-A68D-497F-94A2-92A569F4F0D7}" srcOrd="1" destOrd="0" presId="urn:microsoft.com/office/officeart/2005/8/layout/hierarchy6"/>
    <dgm:cxn modelId="{6CD0CC1B-E131-4127-A494-F9AC97BEC47B}" type="presParOf" srcId="{2708FB40-A68D-497F-94A2-92A569F4F0D7}" destId="{C1B36C72-CCE8-46DB-9279-34F7AB05D962}" srcOrd="0" destOrd="0" presId="urn:microsoft.com/office/officeart/2005/8/layout/hierarchy6"/>
    <dgm:cxn modelId="{08255B93-AD63-4A94-96C6-EE4635FFC391}" type="presParOf" srcId="{2708FB40-A68D-497F-94A2-92A569F4F0D7}" destId="{E083F75F-E143-4FBC-86FD-307FCD4FB60A}" srcOrd="1" destOrd="0" presId="urn:microsoft.com/office/officeart/2005/8/layout/hierarchy6"/>
    <dgm:cxn modelId="{7FE11517-33FA-4524-8013-128B4FCE59DD}" type="presParOf" srcId="{E083F75F-E143-4FBC-86FD-307FCD4FB60A}" destId="{BAED0F03-4EFB-4CBE-99DE-9D981C25F1EF}" srcOrd="0" destOrd="0" presId="urn:microsoft.com/office/officeart/2005/8/layout/hierarchy6"/>
    <dgm:cxn modelId="{D9572974-8912-4264-8514-C71EFBA4557C}" type="presParOf" srcId="{E083F75F-E143-4FBC-86FD-307FCD4FB60A}" destId="{10DDAD3A-EF47-49B4-9AEC-7B97A2C06EB3}" srcOrd="1" destOrd="0" presId="urn:microsoft.com/office/officeart/2005/8/layout/hierarchy6"/>
    <dgm:cxn modelId="{511B2426-362D-4117-BBA8-69D3832548E5}" type="presParOf" srcId="{2708FB40-A68D-497F-94A2-92A569F4F0D7}" destId="{64DD3A7A-E972-494C-9A70-74A3332D1EBB}" srcOrd="2" destOrd="0" presId="urn:microsoft.com/office/officeart/2005/8/layout/hierarchy6"/>
    <dgm:cxn modelId="{625D7AE1-5A9F-4472-B9A0-C3EC21A3AC84}" type="presParOf" srcId="{2708FB40-A68D-497F-94A2-92A569F4F0D7}" destId="{A8AAA089-10E7-4174-A1CC-E9F116478137}" srcOrd="3" destOrd="0" presId="urn:microsoft.com/office/officeart/2005/8/layout/hierarchy6"/>
    <dgm:cxn modelId="{B2839020-7E55-4884-8316-5B527368A36C}" type="presParOf" srcId="{A8AAA089-10E7-4174-A1CC-E9F116478137}" destId="{1D05BCFD-4228-4125-9F3C-DDC75125DA3B}" srcOrd="0" destOrd="0" presId="urn:microsoft.com/office/officeart/2005/8/layout/hierarchy6"/>
    <dgm:cxn modelId="{7872F485-F47B-45FE-8BC9-9145790F0F31}" type="presParOf" srcId="{A8AAA089-10E7-4174-A1CC-E9F116478137}" destId="{4DAB9A10-129F-4B0E-97B4-E5C90487CCF7}" srcOrd="1" destOrd="0" presId="urn:microsoft.com/office/officeart/2005/8/layout/hierarchy6"/>
    <dgm:cxn modelId="{2330D8D6-72D6-4B64-9AEF-D95BC572E42B}" type="presParOf" srcId="{2708FB40-A68D-497F-94A2-92A569F4F0D7}" destId="{D8DDEC04-EE28-46A7-9777-50F3EB6D7D5F}" srcOrd="4" destOrd="0" presId="urn:microsoft.com/office/officeart/2005/8/layout/hierarchy6"/>
    <dgm:cxn modelId="{E3324F36-8916-4FD1-87EC-1AEEFA983781}" type="presParOf" srcId="{2708FB40-A68D-497F-94A2-92A569F4F0D7}" destId="{5597D03E-11F9-4CEE-986A-7F0AEEB939D3}" srcOrd="5" destOrd="0" presId="urn:microsoft.com/office/officeart/2005/8/layout/hierarchy6"/>
    <dgm:cxn modelId="{34BCA47F-E227-4557-9022-285B2C2B7699}" type="presParOf" srcId="{5597D03E-11F9-4CEE-986A-7F0AEEB939D3}" destId="{873AD235-DE03-458C-9599-4E4DA9AD4A25}" srcOrd="0" destOrd="0" presId="urn:microsoft.com/office/officeart/2005/8/layout/hierarchy6"/>
    <dgm:cxn modelId="{ABE4E0A1-987B-4A0D-BD2B-7F8ED6DCD6B7}" type="presParOf" srcId="{5597D03E-11F9-4CEE-986A-7F0AEEB939D3}" destId="{69347B47-AE5A-4AFD-B44D-6131732FE310}" srcOrd="1" destOrd="0" presId="urn:microsoft.com/office/officeart/2005/8/layout/hierarchy6"/>
    <dgm:cxn modelId="{E5A70E7C-DC81-4CEC-9CD7-871B3B6CC7CC}" type="presParOf" srcId="{2708FB40-A68D-497F-94A2-92A569F4F0D7}" destId="{8113F0BE-32EC-48E6-9204-B538391B0FE5}" srcOrd="6" destOrd="0" presId="urn:microsoft.com/office/officeart/2005/8/layout/hierarchy6"/>
    <dgm:cxn modelId="{F452BE2B-3DC8-4F79-BDB2-2D46AD70BD0A}" type="presParOf" srcId="{2708FB40-A68D-497F-94A2-92A569F4F0D7}" destId="{35512237-A907-40A1-AB2C-C95676461452}" srcOrd="7" destOrd="0" presId="urn:microsoft.com/office/officeart/2005/8/layout/hierarchy6"/>
    <dgm:cxn modelId="{3A0E33BC-7FE8-41F8-BDBE-70B42AAD0B5B}" type="presParOf" srcId="{35512237-A907-40A1-AB2C-C95676461452}" destId="{8F7A8F90-2441-4A44-83B7-A3DCD5B9BC83}" srcOrd="0" destOrd="0" presId="urn:microsoft.com/office/officeart/2005/8/layout/hierarchy6"/>
    <dgm:cxn modelId="{743EC366-C2DD-4FBA-9B8F-0AD5E4F256AD}" type="presParOf" srcId="{35512237-A907-40A1-AB2C-C95676461452}" destId="{32C53240-FA89-4017-BB5E-3A8DBF6A446B}" srcOrd="1" destOrd="0" presId="urn:microsoft.com/office/officeart/2005/8/layout/hierarchy6"/>
    <dgm:cxn modelId="{3BA5E1ED-2DFB-4896-BA27-E5144D2A3179}" type="presParOf" srcId="{EACC413C-1F1B-4E7D-9BC7-FAEBA17B8857}" destId="{F010FEC9-E9D2-4470-8E50-CC0C6CD3C30A}" srcOrd="2" destOrd="0" presId="urn:microsoft.com/office/officeart/2005/8/layout/hierarchy6"/>
    <dgm:cxn modelId="{9773DE13-8D1F-4BDB-8F96-B223A2AF75EF}" type="presParOf" srcId="{EACC413C-1F1B-4E7D-9BC7-FAEBA17B8857}" destId="{6E10D920-30B8-4C34-A681-D4321226AE93}" srcOrd="3" destOrd="0" presId="urn:microsoft.com/office/officeart/2005/8/layout/hierarchy6"/>
    <dgm:cxn modelId="{4C075EA4-B44A-4265-938D-EE561DE43108}" type="presParOf" srcId="{6E10D920-30B8-4C34-A681-D4321226AE93}" destId="{30DFEB1C-F1BB-4D76-A1FA-E419F6027AE6}" srcOrd="0" destOrd="0" presId="urn:microsoft.com/office/officeart/2005/8/layout/hierarchy6"/>
    <dgm:cxn modelId="{4D359BDD-BEB0-4123-A988-3F54F2FFFB15}" type="presParOf" srcId="{6E10D920-30B8-4C34-A681-D4321226AE93}" destId="{9EF20C9D-9B65-4936-8279-023EEE3EED1B}" srcOrd="1" destOrd="0" presId="urn:microsoft.com/office/officeart/2005/8/layout/hierarchy6"/>
    <dgm:cxn modelId="{A4D27962-AB89-4AF3-8188-CD2A2A6756B2}" type="presParOf" srcId="{9EF20C9D-9B65-4936-8279-023EEE3EED1B}" destId="{FB9325F1-DB66-4DF1-A9E9-2C398C131115}" srcOrd="0" destOrd="0" presId="urn:microsoft.com/office/officeart/2005/8/layout/hierarchy6"/>
    <dgm:cxn modelId="{4EF39EE9-E0DB-47F7-88EF-1E9B7A215A92}" type="presParOf" srcId="{9EF20C9D-9B65-4936-8279-023EEE3EED1B}" destId="{5BA6040C-D704-405D-91D2-9DD58E0B2F6D}" srcOrd="1" destOrd="0" presId="urn:microsoft.com/office/officeart/2005/8/layout/hierarchy6"/>
    <dgm:cxn modelId="{A417337A-FF53-4870-8519-AF9820B49C1D}" type="presParOf" srcId="{5BA6040C-D704-405D-91D2-9DD58E0B2F6D}" destId="{C58F1C00-DB94-4982-8FC3-264A8177775A}" srcOrd="0" destOrd="0" presId="urn:microsoft.com/office/officeart/2005/8/layout/hierarchy6"/>
    <dgm:cxn modelId="{A6A1BCC7-7690-4D22-BC7E-E9CB12731B9D}" type="presParOf" srcId="{5BA6040C-D704-405D-91D2-9DD58E0B2F6D}" destId="{EA71BB93-6B12-4904-B5A0-98C6F2413175}" srcOrd="1" destOrd="0" presId="urn:microsoft.com/office/officeart/2005/8/layout/hierarchy6"/>
    <dgm:cxn modelId="{AF86E867-F2D7-426A-AAD6-D81F5F6D653F}" type="presParOf" srcId="{948FA5F4-8DCE-4E46-B210-5F3A668B9CEA}" destId="{75955611-8B9D-4DBB-B26C-8C83475891DC}" srcOrd="2" destOrd="0" presId="urn:microsoft.com/office/officeart/2005/8/layout/hierarchy6"/>
    <dgm:cxn modelId="{07D8CCFF-FCDB-4C58-9F2F-4F3BB435A467}" type="presParOf" srcId="{948FA5F4-8DCE-4E46-B210-5F3A668B9CEA}" destId="{2101ABAD-CA51-4562-97FB-DC65C0BA2716}" srcOrd="3" destOrd="0" presId="urn:microsoft.com/office/officeart/2005/8/layout/hierarchy6"/>
    <dgm:cxn modelId="{1D81AE42-E90B-407B-88E7-6F1ABC96C4A3}" type="presParOf" srcId="{2101ABAD-CA51-4562-97FB-DC65C0BA2716}" destId="{8239802A-9320-466A-8A6E-9448ED8E53E0}" srcOrd="0" destOrd="0" presId="urn:microsoft.com/office/officeart/2005/8/layout/hierarchy6"/>
    <dgm:cxn modelId="{1EE35C26-4521-4AD2-8204-8652D75AAA7F}" type="presParOf" srcId="{2101ABAD-CA51-4562-97FB-DC65C0BA2716}" destId="{38A8FB4B-3FB7-44EB-882A-415F6E09C3BC}" srcOrd="1" destOrd="0" presId="urn:microsoft.com/office/officeart/2005/8/layout/hierarchy6"/>
    <dgm:cxn modelId="{04BB2056-19CE-4F2B-BFCC-9DF140E3C180}" type="presParOf" srcId="{38A8FB4B-3FB7-44EB-882A-415F6E09C3BC}" destId="{7D99EE9E-573E-4BFB-A657-BECBF5132106}" srcOrd="0" destOrd="0" presId="urn:microsoft.com/office/officeart/2005/8/layout/hierarchy6"/>
    <dgm:cxn modelId="{D7395675-6EC6-442C-92C9-EE4E69286567}" type="presParOf" srcId="{38A8FB4B-3FB7-44EB-882A-415F6E09C3BC}" destId="{2E2F03E1-6831-4842-BB2D-1866BB1CD25C}" srcOrd="1" destOrd="0" presId="urn:microsoft.com/office/officeart/2005/8/layout/hierarchy6"/>
    <dgm:cxn modelId="{722724F3-4353-4855-8484-6270528E563C}" type="presParOf" srcId="{2E2F03E1-6831-4842-BB2D-1866BB1CD25C}" destId="{8E1479C8-FF5A-4F4A-BAB0-FB71E18306FA}" srcOrd="0" destOrd="0" presId="urn:microsoft.com/office/officeart/2005/8/layout/hierarchy6"/>
    <dgm:cxn modelId="{0E42F626-AD32-4ED0-8565-C2AC936393E8}" type="presParOf" srcId="{2E2F03E1-6831-4842-BB2D-1866BB1CD25C}" destId="{D63CCECD-7684-455A-A192-EB6D7E8B4C55}" srcOrd="1" destOrd="0" presId="urn:microsoft.com/office/officeart/2005/8/layout/hierarchy6"/>
    <dgm:cxn modelId="{EE5B5661-C8F7-48F7-BFC9-4BD0FD2AF481}" type="presParOf" srcId="{38A8FB4B-3FB7-44EB-882A-415F6E09C3BC}" destId="{B694207B-DD19-418C-A43F-37ABB458D6E2}" srcOrd="2" destOrd="0" presId="urn:microsoft.com/office/officeart/2005/8/layout/hierarchy6"/>
    <dgm:cxn modelId="{C06E242E-5970-4B42-8BCE-2A7359131F96}" type="presParOf" srcId="{38A8FB4B-3FB7-44EB-882A-415F6E09C3BC}" destId="{DCD84F86-7349-404A-BD73-CAC29753AD0C}" srcOrd="3" destOrd="0" presId="urn:microsoft.com/office/officeart/2005/8/layout/hierarchy6"/>
    <dgm:cxn modelId="{7253E6A7-BC44-4C63-822B-0AA65678AF56}" type="presParOf" srcId="{DCD84F86-7349-404A-BD73-CAC29753AD0C}" destId="{2C6CFBDC-74A5-420F-B203-5196E59D8D89}" srcOrd="0" destOrd="0" presId="urn:microsoft.com/office/officeart/2005/8/layout/hierarchy6"/>
    <dgm:cxn modelId="{C414B1AF-DCCE-477F-874B-A8D0A5172DC9}" type="presParOf" srcId="{DCD84F86-7349-404A-BD73-CAC29753AD0C}" destId="{066A088E-3180-440D-92FE-E9E8C4A64F98}" srcOrd="1" destOrd="0" presId="urn:microsoft.com/office/officeart/2005/8/layout/hierarchy6"/>
    <dgm:cxn modelId="{395CDA1D-B8B7-43F0-841E-4A0F83DC21EE}" type="presParOf" srcId="{A350661E-2652-4F5E-A8B8-FCA133B95B05}" destId="{BB1668C6-A437-475D-9417-E0F7F61020AF}"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17BC6-DB60-45E7-9D02-F2D1FB25D0FA}" type="datetimeFigureOut">
              <a:rPr lang="fr-FR" smtClean="0"/>
              <a:t>21/04/2017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84FE70-0D1D-40C7-9F56-3FAF97D50752}" type="slidenum">
              <a:rPr lang="fr-FR" smtClean="0"/>
              <a:t>‹N°›</a:t>
            </a:fld>
            <a:endParaRPr lang="fr-FR"/>
          </a:p>
        </p:txBody>
      </p:sp>
    </p:spTree>
    <p:extLst>
      <p:ext uri="{BB962C8B-B14F-4D97-AF65-F5344CB8AC3E}">
        <p14:creationId xmlns:p14="http://schemas.microsoft.com/office/powerpoint/2010/main" val="46263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a:t>
            </a:fld>
            <a:endParaRPr lang="fr-FR"/>
          </a:p>
        </p:txBody>
      </p:sp>
    </p:spTree>
    <p:extLst>
      <p:ext uri="{BB962C8B-B14F-4D97-AF65-F5344CB8AC3E}">
        <p14:creationId xmlns:p14="http://schemas.microsoft.com/office/powerpoint/2010/main" val="869416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19</a:t>
            </a:fld>
            <a:endParaRPr lang="fr-FR"/>
          </a:p>
        </p:txBody>
      </p:sp>
    </p:spTree>
    <p:extLst>
      <p:ext uri="{BB962C8B-B14F-4D97-AF65-F5344CB8AC3E}">
        <p14:creationId xmlns:p14="http://schemas.microsoft.com/office/powerpoint/2010/main" val="232239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20</a:t>
            </a:fld>
            <a:endParaRPr lang="fr-FR"/>
          </a:p>
        </p:txBody>
      </p:sp>
    </p:spTree>
    <p:extLst>
      <p:ext uri="{BB962C8B-B14F-4D97-AF65-F5344CB8AC3E}">
        <p14:creationId xmlns:p14="http://schemas.microsoft.com/office/powerpoint/2010/main" val="167317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21</a:t>
            </a:fld>
            <a:endParaRPr lang="fr-FR"/>
          </a:p>
        </p:txBody>
      </p:sp>
    </p:spTree>
    <p:extLst>
      <p:ext uri="{BB962C8B-B14F-4D97-AF65-F5344CB8AC3E}">
        <p14:creationId xmlns:p14="http://schemas.microsoft.com/office/powerpoint/2010/main" val="368721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 aussi du problème si une des données (par exemple : le nombre de coupes)</a:t>
            </a:r>
            <a:r>
              <a:rPr lang="fr-FR" baseline="0" dirty="0" smtClean="0"/>
              <a:t> est manquante, comment faire ?</a:t>
            </a:r>
          </a:p>
          <a:p>
            <a:r>
              <a:rPr lang="fr-FR" baseline="0" dirty="0" smtClean="0"/>
              <a:t>	</a:t>
            </a:r>
            <a:r>
              <a:rPr lang="fr-FR" baseline="0" dirty="0" smtClean="0">
                <a:sym typeface="Wingdings" panose="05000000000000000000" pitchFamily="2" charset="2"/>
              </a:rPr>
              <a:t> pour le calcul de similarité</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22</a:t>
            </a:fld>
            <a:endParaRPr lang="fr-FR"/>
          </a:p>
        </p:txBody>
      </p:sp>
    </p:spTree>
    <p:extLst>
      <p:ext uri="{BB962C8B-B14F-4D97-AF65-F5344CB8AC3E}">
        <p14:creationId xmlns:p14="http://schemas.microsoft.com/office/powerpoint/2010/main" val="2353392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Version la plus simple possible</a:t>
            </a:r>
          </a:p>
          <a:p>
            <a:r>
              <a:rPr lang="fr-FR" dirty="0" smtClean="0"/>
              <a:t>Il faut sûrement</a:t>
            </a:r>
            <a:r>
              <a:rPr lang="fr-FR" baseline="0" dirty="0" smtClean="0"/>
              <a:t> rajouter un identifiant pour chaque cas pour pouvoir retrouver le scanner correspondant à un cas.</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23</a:t>
            </a:fld>
            <a:endParaRPr lang="fr-FR"/>
          </a:p>
        </p:txBody>
      </p:sp>
    </p:spTree>
    <p:extLst>
      <p:ext uri="{BB962C8B-B14F-4D97-AF65-F5344CB8AC3E}">
        <p14:creationId xmlns:p14="http://schemas.microsoft.com/office/powerpoint/2010/main" val="546513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24</a:t>
            </a:fld>
            <a:endParaRPr lang="fr-FR"/>
          </a:p>
        </p:txBody>
      </p:sp>
    </p:spTree>
    <p:extLst>
      <p:ext uri="{BB962C8B-B14F-4D97-AF65-F5344CB8AC3E}">
        <p14:creationId xmlns:p14="http://schemas.microsoft.com/office/powerpoint/2010/main" val="787676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25</a:t>
            </a:fld>
            <a:endParaRPr lang="fr-FR"/>
          </a:p>
        </p:txBody>
      </p:sp>
    </p:spTree>
    <p:extLst>
      <p:ext uri="{BB962C8B-B14F-4D97-AF65-F5344CB8AC3E}">
        <p14:creationId xmlns:p14="http://schemas.microsoft.com/office/powerpoint/2010/main" val="146658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Base de cas avec</a:t>
            </a:r>
            <a:r>
              <a:rPr lang="fr-FR" baseline="0" dirty="0" smtClean="0"/>
              <a:t> des poids possiblement ! (expliquer pour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27</a:t>
            </a:fld>
            <a:endParaRPr lang="fr-FR"/>
          </a:p>
        </p:txBody>
      </p:sp>
    </p:spTree>
    <p:extLst>
      <p:ext uri="{BB962C8B-B14F-4D97-AF65-F5344CB8AC3E}">
        <p14:creationId xmlns:p14="http://schemas.microsoft.com/office/powerpoint/2010/main" val="438759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a:t>
            </a:r>
            <a:r>
              <a:rPr lang="fr-FR" baseline="0" dirty="0" smtClean="0"/>
              <a:t> des poids aussi</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28</a:t>
            </a:fld>
            <a:endParaRPr lang="fr-FR"/>
          </a:p>
        </p:txBody>
      </p:sp>
    </p:spTree>
    <p:extLst>
      <p:ext uri="{BB962C8B-B14F-4D97-AF65-F5344CB8AC3E}">
        <p14:creationId xmlns:p14="http://schemas.microsoft.com/office/powerpoint/2010/main" val="3405939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30</a:t>
            </a:fld>
            <a:endParaRPr lang="fr-FR"/>
          </a:p>
        </p:txBody>
      </p:sp>
    </p:spTree>
    <p:extLst>
      <p:ext uri="{BB962C8B-B14F-4D97-AF65-F5344CB8AC3E}">
        <p14:creationId xmlns:p14="http://schemas.microsoft.com/office/powerpoint/2010/main" val="2295250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Rappel</a:t>
            </a:r>
            <a:r>
              <a:rPr lang="fr-FR" baseline="0" dirty="0" smtClean="0"/>
              <a:t> : il y’a deux seuils : </a:t>
            </a:r>
          </a:p>
          <a:p>
            <a:r>
              <a:rPr lang="fr-FR" baseline="0" dirty="0" smtClean="0"/>
              <a:t>	- un seuil local pour la propagation d’une région à ses voisins : comparaison entre le pixel courant et ses voisins</a:t>
            </a:r>
          </a:p>
          <a:p>
            <a:r>
              <a:rPr lang="fr-FR" baseline="0" dirty="0" smtClean="0"/>
              <a:t>	- un seuil global pour éviter la fuite d’une région : comparaison entre le germe et les voisins du pixel courant</a:t>
            </a:r>
          </a:p>
          <a:p>
            <a:r>
              <a:rPr lang="fr-FR" baseline="0" dirty="0" smtClean="0"/>
              <a:t>	Ces deux valeurs calculées doivent êtres inférieures aux seuils pour satisfaire la contrainte d’homogénéité de la région.</a:t>
            </a:r>
          </a:p>
          <a:p>
            <a:r>
              <a:rPr lang="fr-FR" baseline="0" dirty="0" smtClean="0"/>
              <a:t>	Si c’est le cas, la croissance de la région avec les voisins étudiés est possible.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a:t>
            </a:fld>
            <a:endParaRPr lang="fr-FR"/>
          </a:p>
        </p:txBody>
      </p:sp>
    </p:spTree>
    <p:extLst>
      <p:ext uri="{BB962C8B-B14F-4D97-AF65-F5344CB8AC3E}">
        <p14:creationId xmlns:p14="http://schemas.microsoft.com/office/powerpoint/2010/main" val="4181792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32</a:t>
            </a:fld>
            <a:endParaRPr lang="fr-FR"/>
          </a:p>
        </p:txBody>
      </p:sp>
    </p:spTree>
    <p:extLst>
      <p:ext uri="{BB962C8B-B14F-4D97-AF65-F5344CB8AC3E}">
        <p14:creationId xmlns:p14="http://schemas.microsoft.com/office/powerpoint/2010/main" val="3029521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Tumeur : seuils trop</a:t>
            </a:r>
            <a:r>
              <a:rPr lang="fr-FR" baseline="0" dirty="0" smtClean="0"/>
              <a:t> permissifs</a:t>
            </a:r>
          </a:p>
          <a:p>
            <a:r>
              <a:rPr lang="fr-FR" baseline="0" dirty="0" smtClean="0"/>
              <a:t>Rein : seuils trop contraignants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35</a:t>
            </a:fld>
            <a:endParaRPr lang="fr-FR"/>
          </a:p>
        </p:txBody>
      </p:sp>
    </p:spTree>
    <p:extLst>
      <p:ext uri="{BB962C8B-B14F-4D97-AF65-F5344CB8AC3E}">
        <p14:creationId xmlns:p14="http://schemas.microsoft.com/office/powerpoint/2010/main" val="316203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38</a:t>
            </a:fld>
            <a:endParaRPr lang="fr-FR"/>
          </a:p>
        </p:txBody>
      </p:sp>
    </p:spTree>
    <p:extLst>
      <p:ext uri="{BB962C8B-B14F-4D97-AF65-F5344CB8AC3E}">
        <p14:creationId xmlns:p14="http://schemas.microsoft.com/office/powerpoint/2010/main" val="3570101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39</a:t>
            </a:fld>
            <a:endParaRPr lang="fr-FR"/>
          </a:p>
        </p:txBody>
      </p:sp>
    </p:spTree>
    <p:extLst>
      <p:ext uri="{BB962C8B-B14F-4D97-AF65-F5344CB8AC3E}">
        <p14:creationId xmlns:p14="http://schemas.microsoft.com/office/powerpoint/2010/main" val="3745156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40</a:t>
            </a:fld>
            <a:endParaRPr lang="fr-FR"/>
          </a:p>
        </p:txBody>
      </p:sp>
    </p:spTree>
    <p:extLst>
      <p:ext uri="{BB962C8B-B14F-4D97-AF65-F5344CB8AC3E}">
        <p14:creationId xmlns:p14="http://schemas.microsoft.com/office/powerpoint/2010/main" val="1170380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Expliquer pour la taille</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41</a:t>
            </a:fld>
            <a:endParaRPr lang="fr-FR"/>
          </a:p>
        </p:txBody>
      </p:sp>
    </p:spTree>
    <p:extLst>
      <p:ext uri="{BB962C8B-B14F-4D97-AF65-F5344CB8AC3E}">
        <p14:creationId xmlns:p14="http://schemas.microsoft.com/office/powerpoint/2010/main" val="1731759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Expliquer pour la taille</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42</a:t>
            </a:fld>
            <a:endParaRPr lang="fr-FR"/>
          </a:p>
        </p:txBody>
      </p:sp>
    </p:spTree>
    <p:extLst>
      <p:ext uri="{BB962C8B-B14F-4D97-AF65-F5344CB8AC3E}">
        <p14:creationId xmlns:p14="http://schemas.microsoft.com/office/powerpoint/2010/main" val="86280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43</a:t>
            </a:fld>
            <a:endParaRPr lang="fr-FR"/>
          </a:p>
        </p:txBody>
      </p:sp>
    </p:spTree>
    <p:extLst>
      <p:ext uri="{BB962C8B-B14F-4D97-AF65-F5344CB8AC3E}">
        <p14:creationId xmlns:p14="http://schemas.microsoft.com/office/powerpoint/2010/main" val="2067141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44</a:t>
            </a:fld>
            <a:endParaRPr lang="fr-FR"/>
          </a:p>
        </p:txBody>
      </p:sp>
    </p:spTree>
    <p:extLst>
      <p:ext uri="{BB962C8B-B14F-4D97-AF65-F5344CB8AC3E}">
        <p14:creationId xmlns:p14="http://schemas.microsoft.com/office/powerpoint/2010/main" val="2463134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45</a:t>
            </a:fld>
            <a:endParaRPr lang="fr-FR"/>
          </a:p>
        </p:txBody>
      </p:sp>
    </p:spTree>
    <p:extLst>
      <p:ext uri="{BB962C8B-B14F-4D97-AF65-F5344CB8AC3E}">
        <p14:creationId xmlns:p14="http://schemas.microsoft.com/office/powerpoint/2010/main" val="3033113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 de</a:t>
            </a:r>
            <a:r>
              <a:rPr lang="fr-FR" baseline="0" dirty="0" smtClean="0"/>
              <a:t> représentation de K  : logique de description, RDFS, etc. </a:t>
            </a:r>
            <a:r>
              <a:rPr lang="fr-FR" baseline="0" dirty="0" smtClean="0">
                <a:sym typeface="Wingdings" panose="05000000000000000000" pitchFamily="2" charset="2"/>
              </a:rPr>
              <a:t> pour des problèmes plus complexes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a:t>
            </a:fld>
            <a:endParaRPr lang="fr-FR"/>
          </a:p>
        </p:txBody>
      </p:sp>
    </p:spTree>
    <p:extLst>
      <p:ext uri="{BB962C8B-B14F-4D97-AF65-F5344CB8AC3E}">
        <p14:creationId xmlns:p14="http://schemas.microsoft.com/office/powerpoint/2010/main" val="3942361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46</a:t>
            </a:fld>
            <a:endParaRPr lang="fr-FR"/>
          </a:p>
        </p:txBody>
      </p:sp>
    </p:spTree>
    <p:extLst>
      <p:ext uri="{BB962C8B-B14F-4D97-AF65-F5344CB8AC3E}">
        <p14:creationId xmlns:p14="http://schemas.microsoft.com/office/powerpoint/2010/main" val="2493317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47</a:t>
            </a:fld>
            <a:endParaRPr lang="fr-FR"/>
          </a:p>
        </p:txBody>
      </p:sp>
    </p:spTree>
    <p:extLst>
      <p:ext uri="{BB962C8B-B14F-4D97-AF65-F5344CB8AC3E}">
        <p14:creationId xmlns:p14="http://schemas.microsoft.com/office/powerpoint/2010/main" val="856377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48</a:t>
            </a:fld>
            <a:endParaRPr lang="fr-FR"/>
          </a:p>
        </p:txBody>
      </p:sp>
    </p:spTree>
    <p:extLst>
      <p:ext uri="{BB962C8B-B14F-4D97-AF65-F5344CB8AC3E}">
        <p14:creationId xmlns:p14="http://schemas.microsoft.com/office/powerpoint/2010/main" val="963236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49</a:t>
            </a:fld>
            <a:endParaRPr lang="fr-FR"/>
          </a:p>
        </p:txBody>
      </p:sp>
    </p:spTree>
    <p:extLst>
      <p:ext uri="{BB962C8B-B14F-4D97-AF65-F5344CB8AC3E}">
        <p14:creationId xmlns:p14="http://schemas.microsoft.com/office/powerpoint/2010/main" val="21331145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50</a:t>
            </a:fld>
            <a:endParaRPr lang="fr-FR"/>
          </a:p>
        </p:txBody>
      </p:sp>
    </p:spTree>
    <p:extLst>
      <p:ext uri="{BB962C8B-B14F-4D97-AF65-F5344CB8AC3E}">
        <p14:creationId xmlns:p14="http://schemas.microsoft.com/office/powerpoint/2010/main" val="2458372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51</a:t>
            </a:fld>
            <a:endParaRPr lang="fr-FR"/>
          </a:p>
        </p:txBody>
      </p:sp>
    </p:spTree>
    <p:extLst>
      <p:ext uri="{BB962C8B-B14F-4D97-AF65-F5344CB8AC3E}">
        <p14:creationId xmlns:p14="http://schemas.microsoft.com/office/powerpoint/2010/main" val="1859642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52</a:t>
            </a:fld>
            <a:endParaRPr lang="fr-FR"/>
          </a:p>
        </p:txBody>
      </p:sp>
    </p:spTree>
    <p:extLst>
      <p:ext uri="{BB962C8B-B14F-4D97-AF65-F5344CB8AC3E}">
        <p14:creationId xmlns:p14="http://schemas.microsoft.com/office/powerpoint/2010/main" val="21296860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err="1" smtClean="0">
                <a:solidFill>
                  <a:schemeClr val="tx1"/>
                </a:solidFill>
                <a:effectLst/>
                <a:latin typeface="+mn-lt"/>
                <a:ea typeface="+mn-ea"/>
                <a:cs typeface="+mn-cs"/>
              </a:rPr>
              <a:t>disconnected</a:t>
            </a:r>
            <a:r>
              <a:rPr lang="fr-FR" sz="1200" b="0" i="0" kern="1200" dirty="0" smtClean="0">
                <a:solidFill>
                  <a:schemeClr val="tx1"/>
                </a:solidFill>
                <a:effectLst/>
                <a:latin typeface="+mn-lt"/>
                <a:ea typeface="+mn-ea"/>
                <a:cs typeface="+mn-cs"/>
              </a:rPr>
              <a:t> (DC)</a:t>
            </a:r>
          </a:p>
          <a:p>
            <a:r>
              <a:rPr lang="fr-FR" sz="1200" b="0" i="0" kern="1200" dirty="0" err="1" smtClean="0">
                <a:solidFill>
                  <a:schemeClr val="tx1"/>
                </a:solidFill>
                <a:effectLst/>
                <a:latin typeface="+mn-lt"/>
                <a:ea typeface="+mn-ea"/>
                <a:cs typeface="+mn-cs"/>
              </a:rPr>
              <a:t>externally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connected</a:t>
            </a:r>
            <a:r>
              <a:rPr lang="fr-FR" sz="1200" b="0" i="0" kern="1200" dirty="0" smtClean="0">
                <a:solidFill>
                  <a:schemeClr val="tx1"/>
                </a:solidFill>
                <a:effectLst/>
                <a:latin typeface="+mn-lt"/>
                <a:ea typeface="+mn-ea"/>
                <a:cs typeface="+mn-cs"/>
              </a:rPr>
              <a:t> (EC)</a:t>
            </a:r>
          </a:p>
          <a:p>
            <a:r>
              <a:rPr lang="fr-FR" sz="1200" b="0" i="0" kern="1200" dirty="0" err="1" smtClean="0">
                <a:solidFill>
                  <a:schemeClr val="tx1"/>
                </a:solidFill>
                <a:effectLst/>
                <a:latin typeface="+mn-lt"/>
                <a:ea typeface="+mn-ea"/>
                <a:cs typeface="+mn-cs"/>
              </a:rPr>
              <a:t>equal</a:t>
            </a:r>
            <a:r>
              <a:rPr lang="fr-FR" sz="1200" b="0" i="0" kern="1200" dirty="0" smtClean="0">
                <a:solidFill>
                  <a:schemeClr val="tx1"/>
                </a:solidFill>
                <a:effectLst/>
                <a:latin typeface="+mn-lt"/>
                <a:ea typeface="+mn-ea"/>
                <a:cs typeface="+mn-cs"/>
              </a:rPr>
              <a:t> (EQ)</a:t>
            </a:r>
          </a:p>
          <a:p>
            <a:r>
              <a:rPr lang="fr-FR" sz="1200" b="0" i="0" kern="1200" dirty="0" err="1" smtClean="0">
                <a:solidFill>
                  <a:schemeClr val="tx1"/>
                </a:solidFill>
                <a:effectLst/>
                <a:latin typeface="+mn-lt"/>
                <a:ea typeface="+mn-ea"/>
                <a:cs typeface="+mn-cs"/>
              </a:rPr>
              <a:t>partially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overlapping</a:t>
            </a:r>
            <a:r>
              <a:rPr lang="fr-FR" sz="1200" b="0" i="0" kern="1200" dirty="0" smtClean="0">
                <a:solidFill>
                  <a:schemeClr val="tx1"/>
                </a:solidFill>
                <a:effectLst/>
                <a:latin typeface="+mn-lt"/>
                <a:ea typeface="+mn-ea"/>
                <a:cs typeface="+mn-cs"/>
              </a:rPr>
              <a:t> (PO)</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(TPP)</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TPPi</a:t>
            </a:r>
            <a:r>
              <a:rPr lang="fr-FR" sz="1200" b="0" i="0" kern="1200" dirty="0" smtClean="0">
                <a:solidFill>
                  <a:schemeClr val="tx1"/>
                </a:solidFill>
                <a:effectLst/>
                <a:latin typeface="+mn-lt"/>
                <a:ea typeface="+mn-ea"/>
                <a:cs typeface="+mn-cs"/>
              </a:rPr>
              <a:t>)</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(NTPP)</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NTPPi</a:t>
            </a:r>
            <a:r>
              <a:rPr lang="fr-FR" sz="1200" b="0" i="0" kern="1200" dirty="0" smtClean="0">
                <a:solidFill>
                  <a:schemeClr val="tx1"/>
                </a:solidFill>
                <a:effectLst/>
                <a:latin typeface="+mn-lt"/>
                <a:ea typeface="+mn-ea"/>
                <a:cs typeface="+mn-cs"/>
              </a:rPr>
              <a:t>)</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53</a:t>
            </a:fld>
            <a:endParaRPr lang="fr-FR"/>
          </a:p>
        </p:txBody>
      </p:sp>
    </p:spTree>
    <p:extLst>
      <p:ext uri="{BB962C8B-B14F-4D97-AF65-F5344CB8AC3E}">
        <p14:creationId xmlns:p14="http://schemas.microsoft.com/office/powerpoint/2010/main" val="19501708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54</a:t>
            </a:fld>
            <a:endParaRPr lang="fr-FR"/>
          </a:p>
        </p:txBody>
      </p:sp>
    </p:spTree>
    <p:extLst>
      <p:ext uri="{BB962C8B-B14F-4D97-AF65-F5344CB8AC3E}">
        <p14:creationId xmlns:p14="http://schemas.microsoft.com/office/powerpoint/2010/main" val="21450225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55</a:t>
            </a:fld>
            <a:endParaRPr lang="fr-FR"/>
          </a:p>
        </p:txBody>
      </p:sp>
    </p:spTree>
    <p:extLst>
      <p:ext uri="{BB962C8B-B14F-4D97-AF65-F5344CB8AC3E}">
        <p14:creationId xmlns:p14="http://schemas.microsoft.com/office/powerpoint/2010/main" val="1684406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Nécessite un prétraitement pour calculer toutes ces grandeurs.</a:t>
            </a:r>
          </a:p>
          <a:p>
            <a:r>
              <a:rPr lang="fr-FR" dirty="0" smtClean="0"/>
              <a:t>g</a:t>
            </a:r>
            <a:r>
              <a:rPr lang="fr-FR" baseline="0" dirty="0" smtClean="0"/>
              <a:t> est l’intensité d’un pixel en niveau de gris, N(g) le nombre de pixels ayant l’intensité g.</a:t>
            </a:r>
            <a:endParaRPr lang="fr-FR" dirty="0" smtClean="0"/>
          </a:p>
          <a:p>
            <a:r>
              <a:rPr lang="fr-FR" dirty="0" smtClean="0"/>
              <a:t>H(g) est l’histogramme,</a:t>
            </a:r>
            <a:r>
              <a:rPr lang="fr-FR" baseline="0" dirty="0" smtClean="0"/>
              <a:t> donc H(3) renvoie la proportion de pixels ayant pour intensité en niveau de gris la valeur 3.</a:t>
            </a:r>
            <a:endParaRPr lang="fr-FR" dirty="0" smtClean="0"/>
          </a:p>
          <a:p>
            <a:r>
              <a:rPr lang="fr-FR" dirty="0" smtClean="0"/>
              <a:t>Asymétrie</a:t>
            </a:r>
            <a:r>
              <a:rPr lang="fr-FR" baseline="0" dirty="0" smtClean="0"/>
              <a:t> et </a:t>
            </a:r>
            <a:r>
              <a:rPr lang="fr-FR" baseline="0" dirty="0" err="1" smtClean="0"/>
              <a:t>Kurtosis</a:t>
            </a:r>
            <a:r>
              <a:rPr lang="fr-FR" baseline="0" dirty="0" smtClean="0"/>
              <a:t> sont des grandeurs mesurant la distribution des niveaux de gris dans l’image, aplatie, à pics, etc. Il utilisent donc H(g) et la moyenne/variance.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a:t>
            </a:fld>
            <a:endParaRPr lang="fr-FR"/>
          </a:p>
        </p:txBody>
      </p:sp>
    </p:spTree>
    <p:extLst>
      <p:ext uri="{BB962C8B-B14F-4D97-AF65-F5344CB8AC3E}">
        <p14:creationId xmlns:p14="http://schemas.microsoft.com/office/powerpoint/2010/main" val="1603002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56</a:t>
            </a:fld>
            <a:endParaRPr lang="fr-FR"/>
          </a:p>
        </p:txBody>
      </p:sp>
    </p:spTree>
    <p:extLst>
      <p:ext uri="{BB962C8B-B14F-4D97-AF65-F5344CB8AC3E}">
        <p14:creationId xmlns:p14="http://schemas.microsoft.com/office/powerpoint/2010/main" val="28810558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57</a:t>
            </a:fld>
            <a:endParaRPr lang="fr-FR"/>
          </a:p>
        </p:txBody>
      </p:sp>
    </p:spTree>
    <p:extLst>
      <p:ext uri="{BB962C8B-B14F-4D97-AF65-F5344CB8AC3E}">
        <p14:creationId xmlns:p14="http://schemas.microsoft.com/office/powerpoint/2010/main" val="6265787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ensembles flous.</a:t>
            </a:r>
          </a:p>
          <a:p>
            <a:r>
              <a:rPr lang="fr-FR" baseline="0" dirty="0" smtClean="0"/>
              <a:t>U = les humains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58</a:t>
            </a:fld>
            <a:endParaRPr lang="fr-FR"/>
          </a:p>
        </p:txBody>
      </p:sp>
    </p:spTree>
    <p:extLst>
      <p:ext uri="{BB962C8B-B14F-4D97-AF65-F5344CB8AC3E}">
        <p14:creationId xmlns:p14="http://schemas.microsoft.com/office/powerpoint/2010/main" val="2279633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59</a:t>
            </a:fld>
            <a:endParaRPr lang="fr-FR"/>
          </a:p>
        </p:txBody>
      </p:sp>
    </p:spTree>
    <p:extLst>
      <p:ext uri="{BB962C8B-B14F-4D97-AF65-F5344CB8AC3E}">
        <p14:creationId xmlns:p14="http://schemas.microsoft.com/office/powerpoint/2010/main" val="34867759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60</a:t>
            </a:fld>
            <a:endParaRPr lang="fr-FR"/>
          </a:p>
        </p:txBody>
      </p:sp>
    </p:spTree>
    <p:extLst>
      <p:ext uri="{BB962C8B-B14F-4D97-AF65-F5344CB8AC3E}">
        <p14:creationId xmlns:p14="http://schemas.microsoft.com/office/powerpoint/2010/main" val="22136751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Carte</a:t>
            </a:r>
            <a:r>
              <a:rPr lang="fr-FR" baseline="0" dirty="0" smtClean="0"/>
              <a:t> de distance, dessin noyau/support flou</a:t>
            </a:r>
          </a:p>
          <a:p>
            <a:r>
              <a:rPr lang="fr-FR" baseline="0" dirty="0" smtClean="0"/>
              <a:t>F = ensemble flou de U</a:t>
            </a:r>
          </a:p>
          <a:p>
            <a:r>
              <a:rPr lang="fr-FR" baseline="0" dirty="0" smtClean="0"/>
              <a:t>1 = F1 = noyau</a:t>
            </a:r>
          </a:p>
          <a:p>
            <a:r>
              <a:rPr lang="fr-FR" baseline="0" dirty="0" smtClean="0"/>
              <a:t>Entre 0,0001 et 1 </a:t>
            </a:r>
            <a:r>
              <a:rPr lang="fr-FR" baseline="0" dirty="0" smtClean="0">
                <a:sym typeface="Wingdings" panose="05000000000000000000" pitchFamily="2" charset="2"/>
              </a:rPr>
              <a:t> Support(F)</a:t>
            </a:r>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61</a:t>
            </a:fld>
            <a:endParaRPr lang="fr-FR"/>
          </a:p>
        </p:txBody>
      </p:sp>
    </p:spTree>
    <p:extLst>
      <p:ext uri="{BB962C8B-B14F-4D97-AF65-F5344CB8AC3E}">
        <p14:creationId xmlns:p14="http://schemas.microsoft.com/office/powerpoint/2010/main" val="8638472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Selon la segmentation,</a:t>
            </a:r>
            <a:r>
              <a:rPr lang="fr-FR" baseline="0" dirty="0" smtClean="0"/>
              <a:t> fonctions différentes (nous on s’en fou de la direction par exemple, vu qu’on n’a pas de force à calculer)</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62</a:t>
            </a:fld>
            <a:endParaRPr lang="fr-FR"/>
          </a:p>
        </p:txBody>
      </p:sp>
    </p:spTree>
    <p:extLst>
      <p:ext uri="{BB962C8B-B14F-4D97-AF65-F5344CB8AC3E}">
        <p14:creationId xmlns:p14="http://schemas.microsoft.com/office/powerpoint/2010/main" val="33263833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Selon la segmentation,</a:t>
            </a:r>
            <a:r>
              <a:rPr lang="fr-FR" baseline="0" dirty="0" smtClean="0"/>
              <a:t> fonctions différentes (nous on s’en fou de la direction par exemple, vu qu’on n’a pas de force à calculer)</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63</a:t>
            </a:fld>
            <a:endParaRPr lang="fr-FR"/>
          </a:p>
        </p:txBody>
      </p:sp>
    </p:spTree>
    <p:extLst>
      <p:ext uri="{BB962C8B-B14F-4D97-AF65-F5344CB8AC3E}">
        <p14:creationId xmlns:p14="http://schemas.microsoft.com/office/powerpoint/2010/main" val="38111062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64</a:t>
            </a:fld>
            <a:endParaRPr lang="fr-FR"/>
          </a:p>
        </p:txBody>
      </p:sp>
    </p:spTree>
    <p:extLst>
      <p:ext uri="{BB962C8B-B14F-4D97-AF65-F5344CB8AC3E}">
        <p14:creationId xmlns:p14="http://schemas.microsoft.com/office/powerpoint/2010/main" val="40838290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65</a:t>
            </a:fld>
            <a:endParaRPr lang="fr-FR"/>
          </a:p>
        </p:txBody>
      </p:sp>
    </p:spTree>
    <p:extLst>
      <p:ext uri="{BB962C8B-B14F-4D97-AF65-F5344CB8AC3E}">
        <p14:creationId xmlns:p14="http://schemas.microsoft.com/office/powerpoint/2010/main" val="3650057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Transformations</a:t>
            </a:r>
            <a:r>
              <a:rPr lang="fr-FR" baseline="0" dirty="0" smtClean="0"/>
              <a:t> des images = </a:t>
            </a:r>
            <a:r>
              <a:rPr lang="fr-FR" dirty="0" smtClean="0"/>
              <a:t>rotations</a:t>
            </a:r>
            <a:r>
              <a:rPr lang="fr-FR" baseline="0" dirty="0" smtClean="0"/>
              <a:t> / translations / changements d’échelle /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10</a:t>
            </a:fld>
            <a:endParaRPr lang="fr-FR"/>
          </a:p>
        </p:txBody>
      </p:sp>
    </p:spTree>
    <p:extLst>
      <p:ext uri="{BB962C8B-B14F-4D97-AF65-F5344CB8AC3E}">
        <p14:creationId xmlns:p14="http://schemas.microsoft.com/office/powerpoint/2010/main" val="2254990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Fonction</a:t>
            </a:r>
            <a:r>
              <a:rPr lang="fr-FR" baseline="0" dirty="0" smtClean="0"/>
              <a:t> vieille : passe d’un entier naturel (l’âge) à un Réel entre 0 et 1.</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66</a:t>
            </a:fld>
            <a:endParaRPr lang="fr-FR"/>
          </a:p>
        </p:txBody>
      </p:sp>
    </p:spTree>
    <p:extLst>
      <p:ext uri="{BB962C8B-B14F-4D97-AF65-F5344CB8AC3E}">
        <p14:creationId xmlns:p14="http://schemas.microsoft.com/office/powerpoint/2010/main" val="10028459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67</a:t>
            </a:fld>
            <a:endParaRPr lang="fr-FR"/>
          </a:p>
        </p:txBody>
      </p:sp>
    </p:spTree>
    <p:extLst>
      <p:ext uri="{BB962C8B-B14F-4D97-AF65-F5344CB8AC3E}">
        <p14:creationId xmlns:p14="http://schemas.microsoft.com/office/powerpoint/2010/main" val="20724153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68</a:t>
            </a:fld>
            <a:endParaRPr lang="fr-FR"/>
          </a:p>
        </p:txBody>
      </p:sp>
    </p:spTree>
    <p:extLst>
      <p:ext uri="{BB962C8B-B14F-4D97-AF65-F5344CB8AC3E}">
        <p14:creationId xmlns:p14="http://schemas.microsoft.com/office/powerpoint/2010/main" val="14550854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69</a:t>
            </a:fld>
            <a:endParaRPr lang="fr-FR"/>
          </a:p>
        </p:txBody>
      </p:sp>
    </p:spTree>
    <p:extLst>
      <p:ext uri="{BB962C8B-B14F-4D97-AF65-F5344CB8AC3E}">
        <p14:creationId xmlns:p14="http://schemas.microsoft.com/office/powerpoint/2010/main" val="18746558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70</a:t>
            </a:fld>
            <a:endParaRPr lang="fr-FR"/>
          </a:p>
        </p:txBody>
      </p:sp>
    </p:spTree>
    <p:extLst>
      <p:ext uri="{BB962C8B-B14F-4D97-AF65-F5344CB8AC3E}">
        <p14:creationId xmlns:p14="http://schemas.microsoft.com/office/powerpoint/2010/main" val="2425228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71</a:t>
            </a:fld>
            <a:endParaRPr lang="fr-FR"/>
          </a:p>
        </p:txBody>
      </p:sp>
    </p:spTree>
    <p:extLst>
      <p:ext uri="{BB962C8B-B14F-4D97-AF65-F5344CB8AC3E}">
        <p14:creationId xmlns:p14="http://schemas.microsoft.com/office/powerpoint/2010/main" val="8504758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72</a:t>
            </a:fld>
            <a:endParaRPr lang="fr-FR"/>
          </a:p>
        </p:txBody>
      </p:sp>
    </p:spTree>
    <p:extLst>
      <p:ext uri="{BB962C8B-B14F-4D97-AF65-F5344CB8AC3E}">
        <p14:creationId xmlns:p14="http://schemas.microsoft.com/office/powerpoint/2010/main" val="24562237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organes et les os ont peut connaître leur position, et donc construire l’ontologie en dur</a:t>
            </a:r>
            <a:r>
              <a:rPr lang="fr-FR" baseline="0" dirty="0" smtClean="0"/>
              <a:t>, mais ce n’est pas le cas pour la tumeur.</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73</a:t>
            </a:fld>
            <a:endParaRPr lang="fr-FR"/>
          </a:p>
        </p:txBody>
      </p:sp>
    </p:spTree>
    <p:extLst>
      <p:ext uri="{BB962C8B-B14F-4D97-AF65-F5344CB8AC3E}">
        <p14:creationId xmlns:p14="http://schemas.microsoft.com/office/powerpoint/2010/main" val="24641473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Contour actif</a:t>
            </a:r>
          </a:p>
          <a:p>
            <a:r>
              <a:rPr lang="fr-FR" dirty="0" smtClean="0"/>
              <a:t>Forces</a:t>
            </a:r>
          </a:p>
          <a:p>
            <a:r>
              <a:rPr lang="fr-FR" dirty="0" smtClean="0"/>
              <a:t>Etc.</a:t>
            </a:r>
          </a:p>
          <a:p>
            <a:r>
              <a:rPr lang="fr-FR" dirty="0" smtClean="0"/>
              <a:t>Comment appliquer à notre</a:t>
            </a:r>
            <a:r>
              <a:rPr lang="fr-FR" baseline="0" dirty="0" smtClean="0"/>
              <a:t> problème ? (croissance régions)</a:t>
            </a:r>
            <a:r>
              <a:rPr lang="fr-FR" baseline="0" dirty="0" smtClean="0">
                <a:sym typeface="Wingdings" panose="05000000000000000000" pitchFamily="2" charset="2"/>
              </a:rPr>
              <a:t> limites par exemple</a:t>
            </a:r>
          </a:p>
          <a:p>
            <a:r>
              <a:rPr lang="fr-FR" baseline="0" dirty="0" smtClean="0">
                <a:sym typeface="Wingdings" panose="05000000000000000000" pitchFamily="2" charset="2"/>
              </a:rPr>
              <a:t>PROBLEME = eux plus ils sont loin plus la force est forte, et devient nulle quand ils sont dans la forme. Mais nous ? À quoi peut bien servir la logique floue (carte de distance ) ?</a:t>
            </a:r>
          </a:p>
          <a:p>
            <a:endParaRPr lang="fr-FR" baseline="0" dirty="0" smtClean="0">
              <a:sym typeface="Wingdings" panose="05000000000000000000" pitchFamily="2" charset="2"/>
            </a:endParaRPr>
          </a:p>
          <a:p>
            <a:r>
              <a:rPr lang="fr-FR" baseline="0" dirty="0" smtClean="0">
                <a:sym typeface="Wingdings" panose="05000000000000000000" pitchFamily="2" charset="2"/>
              </a:rPr>
              <a:t>Si j’ai une fonction floue f(x), et que je veux calculer la force, la logique floue est utile car je peux faire le calcul Force = delta*f(x)</a:t>
            </a:r>
          </a:p>
          <a:p>
            <a:r>
              <a:rPr lang="fr-FR" baseline="0" dirty="0" smtClean="0">
                <a:sym typeface="Wingdings" panose="05000000000000000000" pitchFamily="2" charset="2"/>
              </a:rPr>
              <a:t>Le problème avec le croissance régions c’est que c’est binaire, soit on ajoute soit on ajoute pas, je ne vois donc pas comment ajouter la degré d’appartenance à l’ensemble.</a:t>
            </a:r>
          </a:p>
          <a:p>
            <a:endParaRPr lang="fr-FR" baseline="0" dirty="0" smtClean="0">
              <a:sym typeface="Wingdings" panose="05000000000000000000" pitchFamily="2" charset="2"/>
            </a:endParaRPr>
          </a:p>
          <a:p>
            <a:r>
              <a:rPr lang="fr-FR" baseline="0" dirty="0" smtClean="0">
                <a:sym typeface="Wingdings" panose="05000000000000000000" pitchFamily="2" charset="2"/>
              </a:rPr>
              <a:t>Placer un germe de manière floue ne veut rien dire car la position initiale a peu d’importance tant qu’on est bien dans la tumeur. Ce qui peut être flou c’est donc la boite englobante de la tumeur, mais alors la je ne vois pas du tout ce que cela peut donner.</a:t>
            </a:r>
          </a:p>
          <a:p>
            <a:endParaRPr lang="fr-FR" baseline="0" dirty="0" smtClean="0">
              <a:sym typeface="Wingdings" panose="05000000000000000000" pitchFamily="2" charset="2"/>
            </a:endParaRPr>
          </a:p>
          <a:p>
            <a:r>
              <a:rPr lang="fr-FR" baseline="0" dirty="0" smtClean="0">
                <a:sym typeface="Wingdings" panose="05000000000000000000" pitchFamily="2" charset="2"/>
              </a:rPr>
              <a:t>Piste : on a d’après la solution du cas remémoré une position de germe, et grâce à la position floue du problème on adapte la position du germe ? USELESS A MON AVIS.</a:t>
            </a:r>
          </a:p>
          <a:p>
            <a:endParaRPr lang="fr-FR" baseline="0" dirty="0" smtClean="0">
              <a:sym typeface="Wingdings" panose="05000000000000000000" pitchFamily="2" charset="2"/>
            </a:endParaRPr>
          </a:p>
          <a:p>
            <a:endParaRPr lang="fr-FR" baseline="0" dirty="0" smtClean="0">
              <a:sym typeface="Wingdings" panose="05000000000000000000" pitchFamily="2" charset="2"/>
            </a:endParaRPr>
          </a:p>
          <a:p>
            <a:r>
              <a:rPr lang="fr-FR" baseline="0" dirty="0" smtClean="0">
                <a:sym typeface="Wingdings" panose="05000000000000000000" pitchFamily="2" charset="2"/>
              </a:rPr>
              <a:t>Le </a:t>
            </a:r>
            <a:r>
              <a:rPr lang="fr-FR" baseline="0" dirty="0" err="1" smtClean="0">
                <a:sym typeface="Wingdings" panose="05000000000000000000" pitchFamily="2" charset="2"/>
              </a:rPr>
              <a:t>RaPC</a:t>
            </a:r>
            <a:r>
              <a:rPr lang="fr-FR" baseline="0" dirty="0" smtClean="0">
                <a:sym typeface="Wingdings" panose="05000000000000000000" pitchFamily="2" charset="2"/>
              </a:rPr>
              <a:t> ne serait pas plutôt la uniquement pour placer les germes ?????????????</a:t>
            </a:r>
          </a:p>
          <a:p>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74</a:t>
            </a:fld>
            <a:endParaRPr lang="fr-FR"/>
          </a:p>
        </p:txBody>
      </p:sp>
    </p:spTree>
    <p:extLst>
      <p:ext uri="{BB962C8B-B14F-4D97-AF65-F5344CB8AC3E}">
        <p14:creationId xmlns:p14="http://schemas.microsoft.com/office/powerpoint/2010/main" val="6193119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75</a:t>
            </a:fld>
            <a:endParaRPr lang="fr-FR"/>
          </a:p>
        </p:txBody>
      </p:sp>
    </p:spTree>
    <p:extLst>
      <p:ext uri="{BB962C8B-B14F-4D97-AF65-F5344CB8AC3E}">
        <p14:creationId xmlns:p14="http://schemas.microsoft.com/office/powerpoint/2010/main" val="2724578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l’article sur le </a:t>
            </a:r>
            <a:r>
              <a:rPr lang="fr-FR" dirty="0" err="1" smtClean="0"/>
              <a:t>watershed</a:t>
            </a:r>
            <a:r>
              <a:rPr lang="fr-FR" dirty="0" smtClean="0"/>
              <a:t> les résultats</a:t>
            </a:r>
            <a:r>
              <a:rPr lang="fr-FR" baseline="0" dirty="0" smtClean="0"/>
              <a:t> sont moins bons en utilisant les Moments</a:t>
            </a:r>
          </a:p>
          <a:p>
            <a:endParaRPr lang="fr-FR" baseline="0" dirty="0" smtClean="0"/>
          </a:p>
          <a:p>
            <a:r>
              <a:rPr lang="fr-FR" baseline="0" dirty="0" smtClean="0"/>
              <a:t>F(</a:t>
            </a:r>
            <a:r>
              <a:rPr lang="fr-FR" baseline="0" dirty="0" err="1" smtClean="0"/>
              <a:t>x,y</a:t>
            </a:r>
            <a:r>
              <a:rPr lang="fr-FR" baseline="0" dirty="0" smtClean="0"/>
              <a:t>) peut aussi être la fonction de valeur de nuances de gris du pixel (</a:t>
            </a:r>
            <a:r>
              <a:rPr lang="fr-FR" baseline="0" dirty="0" err="1" smtClean="0"/>
              <a:t>x,y</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11</a:t>
            </a:fld>
            <a:endParaRPr lang="fr-FR"/>
          </a:p>
        </p:txBody>
      </p:sp>
    </p:spTree>
    <p:extLst>
      <p:ext uri="{BB962C8B-B14F-4D97-AF65-F5344CB8AC3E}">
        <p14:creationId xmlns:p14="http://schemas.microsoft.com/office/powerpoint/2010/main" val="39444189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76</a:t>
            </a:fld>
            <a:endParaRPr lang="fr-FR"/>
          </a:p>
        </p:txBody>
      </p:sp>
    </p:spTree>
    <p:extLst>
      <p:ext uri="{BB962C8B-B14F-4D97-AF65-F5344CB8AC3E}">
        <p14:creationId xmlns:p14="http://schemas.microsoft.com/office/powerpoint/2010/main" val="11137457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77</a:t>
            </a:fld>
            <a:endParaRPr lang="fr-FR"/>
          </a:p>
        </p:txBody>
      </p:sp>
    </p:spTree>
    <p:extLst>
      <p:ext uri="{BB962C8B-B14F-4D97-AF65-F5344CB8AC3E}">
        <p14:creationId xmlns:p14="http://schemas.microsoft.com/office/powerpoint/2010/main" val="22818053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 final à quoi</a:t>
            </a:r>
            <a:r>
              <a:rPr lang="fr-FR" baseline="0" dirty="0" smtClean="0"/>
              <a:t> peut nous servir la logique floue ? </a:t>
            </a:r>
          </a:p>
          <a:p>
            <a:r>
              <a:rPr lang="fr-FR" baseline="0" dirty="0" smtClean="0"/>
              <a:t>	placer les germes </a:t>
            </a:r>
            <a:r>
              <a:rPr lang="fr-FR" baseline="0" dirty="0" smtClean="0">
                <a:sym typeface="Wingdings" panose="05000000000000000000" pitchFamily="2" charset="2"/>
              </a:rPr>
              <a:t> compliqué car il faut savoir de manière assez précise où est la tumeur, Comment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78</a:t>
            </a:fld>
            <a:endParaRPr lang="fr-FR"/>
          </a:p>
        </p:txBody>
      </p:sp>
    </p:spTree>
    <p:extLst>
      <p:ext uri="{BB962C8B-B14F-4D97-AF65-F5344CB8AC3E}">
        <p14:creationId xmlns:p14="http://schemas.microsoft.com/office/powerpoint/2010/main" val="39131972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79</a:t>
            </a:fld>
            <a:endParaRPr lang="fr-FR"/>
          </a:p>
        </p:txBody>
      </p:sp>
    </p:spTree>
    <p:extLst>
      <p:ext uri="{BB962C8B-B14F-4D97-AF65-F5344CB8AC3E}">
        <p14:creationId xmlns:p14="http://schemas.microsoft.com/office/powerpoint/2010/main" val="19189018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80</a:t>
            </a:fld>
            <a:endParaRPr lang="fr-FR"/>
          </a:p>
        </p:txBody>
      </p:sp>
    </p:spTree>
    <p:extLst>
      <p:ext uri="{BB962C8B-B14F-4D97-AF65-F5344CB8AC3E}">
        <p14:creationId xmlns:p14="http://schemas.microsoft.com/office/powerpoint/2010/main" val="26094894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81</a:t>
            </a:fld>
            <a:endParaRPr lang="fr-FR"/>
          </a:p>
        </p:txBody>
      </p:sp>
    </p:spTree>
    <p:extLst>
      <p:ext uri="{BB962C8B-B14F-4D97-AF65-F5344CB8AC3E}">
        <p14:creationId xmlns:p14="http://schemas.microsoft.com/office/powerpoint/2010/main" val="1801211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 pourrait rajouter</a:t>
            </a:r>
            <a:r>
              <a:rPr lang="fr-FR" baseline="0" dirty="0" smtClean="0"/>
              <a:t> la taille, le poids,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12</a:t>
            </a:fld>
            <a:endParaRPr lang="fr-FR"/>
          </a:p>
        </p:txBody>
      </p:sp>
    </p:spTree>
    <p:extLst>
      <p:ext uri="{BB962C8B-B14F-4D97-AF65-F5344CB8AC3E}">
        <p14:creationId xmlns:p14="http://schemas.microsoft.com/office/powerpoint/2010/main" val="196613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a:t>
            </a:r>
            <a:r>
              <a:rPr lang="fr-FR" baseline="0" dirty="0" smtClean="0"/>
              <a:t> voir les groupes il suffit de faire une coupe verticale à une distance donnée.</a:t>
            </a:r>
          </a:p>
          <a:p>
            <a:r>
              <a:rPr lang="fr-FR" baseline="0" dirty="0" smtClean="0"/>
              <a:t>Par exemple à d = 0,007 ici.</a:t>
            </a:r>
          </a:p>
          <a:p>
            <a:r>
              <a:rPr lang="fr-FR" baseline="0" dirty="0" smtClean="0"/>
              <a:t>Cette technique permet aussi de régler les poids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16</a:t>
            </a:fld>
            <a:endParaRPr lang="fr-FR"/>
          </a:p>
        </p:txBody>
      </p:sp>
    </p:spTree>
    <p:extLst>
      <p:ext uri="{BB962C8B-B14F-4D97-AF65-F5344CB8AC3E}">
        <p14:creationId xmlns:p14="http://schemas.microsoft.com/office/powerpoint/2010/main" val="3701776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Poids pour donner + ou – d’importance</a:t>
            </a:r>
            <a:r>
              <a:rPr lang="fr-FR" baseline="0" dirty="0" smtClean="0"/>
              <a:t> aux caractéristiques</a:t>
            </a:r>
          </a:p>
          <a:p>
            <a:r>
              <a:rPr lang="fr-FR" baseline="0" dirty="0" smtClean="0"/>
              <a:t>Normalisation pour « niveler » les caractéristiques (ex: avec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18</a:t>
            </a:fld>
            <a:endParaRPr lang="fr-FR"/>
          </a:p>
        </p:txBody>
      </p:sp>
    </p:spTree>
    <p:extLst>
      <p:ext uri="{BB962C8B-B14F-4D97-AF65-F5344CB8AC3E}">
        <p14:creationId xmlns:p14="http://schemas.microsoft.com/office/powerpoint/2010/main" val="2233730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fr-FR" smtClean="0"/>
              <a:t>Modifiez le style du titre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B13A3E0C-43BD-4BD3-9D98-E47133C0F16B}" type="datetime1">
              <a:rPr lang="en-US" smtClean="0"/>
              <a:t>4/21/2017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DEAE60AC-6FB4-4151-AF18-32B957CEA5B2}" type="datetime1">
              <a:rPr lang="en-US" smtClean="0"/>
              <a:t>4/21/2017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49AF46AD-D75C-4BBC-B0EE-EB1C4A750FFF}" type="datetime1">
              <a:rPr lang="en-US" smtClean="0"/>
              <a:t>4/21/2017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3EBDC74-5C10-4051-A6E3-AA9EF5D2777A}" type="datetime1">
              <a:rPr lang="en-US" smtClean="0"/>
              <a:t>4/21/2017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A45DC689-383C-4C65-9A99-BE249E8E6DA6}" type="datetime1">
              <a:rPr lang="en-US" smtClean="0"/>
              <a:t>4/21/2017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CD908F51-167A-4815-AAA7-25CFFE4B423B}" type="datetime1">
              <a:rPr lang="en-US" smtClean="0"/>
              <a:t>4/21/2017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fr-FR" smtClean="0"/>
              <a:t>Modifiez le style du titre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575B863B-5F62-4D1B-A811-2497203129B2}" type="datetime1">
              <a:rPr lang="en-US" smtClean="0"/>
              <a:t>4/21/2017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2C9DBC4B-3B74-49C1-839E-BABE36E5940B}" type="datetime1">
              <a:rPr lang="en-US" smtClean="0"/>
              <a:t>4/21/2017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F235FBA5-93E2-443B-A8CE-27C1480288D2}" type="datetime1">
              <a:rPr lang="en-US" smtClean="0"/>
              <a:t>4/21/2017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nchor="ct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1689828-3518-4A8E-AE0E-F7C6B57D9567}" type="datetime1">
              <a:rPr lang="en-US" smtClean="0"/>
              <a:t>4/21/2017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8049D5B7-E950-4F1F-896A-2428B09F2CC0}" type="datetime1">
              <a:rPr lang="en-US" smtClean="0"/>
              <a:t>4/21/2017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fr-FR" smtClean="0"/>
              <a:t>Modifiez le style du titre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933C9C39-ED98-4B12-9750-FA3EA5E008D8}" type="datetime1">
              <a:rPr lang="en-US" smtClean="0"/>
              <a:t>4/21/2017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E9232F9C-7B0D-40AC-879E-D399781AA9DD}" type="datetime1">
              <a:rPr lang="en-US" smtClean="0"/>
              <a:t>4/21/2017</a:t>
            </a:fld>
            <a:endParaRPr lang="en-US" dirty="0"/>
          </a:p>
        </p:txBody>
      </p:sp>
      <p:sp>
        <p:nvSpPr>
          <p:cNvPr id="8" name="Footer Placeholder 7"/>
          <p:cNvSpPr>
            <a:spLocks noGrp="1"/>
          </p:cNvSpPr>
          <p:nvPr>
            <p:ph type="ftr" sz="quarter" idx="11"/>
          </p:nvPr>
        </p:nvSpPr>
        <p:spPr/>
        <p:txBody>
          <a:bodyPr/>
          <a:lstStyle/>
          <a:p>
            <a:r>
              <a:rPr lang="fr-FR" smtClean="0"/>
              <a:t>Utilisation du RàPC pour la segmentation d'images</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50646EB0-DC39-4154-9CE8-BEB693E1778F}" type="datetime1">
              <a:rPr lang="en-US" smtClean="0"/>
              <a:t>4/21/2017</a:t>
            </a:fld>
            <a:endParaRPr lang="en-US" dirty="0"/>
          </a:p>
        </p:txBody>
      </p:sp>
      <p:sp>
        <p:nvSpPr>
          <p:cNvPr id="4" name="Footer Placeholder 3"/>
          <p:cNvSpPr>
            <a:spLocks noGrp="1"/>
          </p:cNvSpPr>
          <p:nvPr>
            <p:ph type="ftr" sz="quarter" idx="11"/>
          </p:nvPr>
        </p:nvSpPr>
        <p:spPr/>
        <p:txBody>
          <a:bodyPr/>
          <a:lstStyle/>
          <a:p>
            <a:r>
              <a:rPr lang="fr-FR" smtClean="0"/>
              <a:t>Utilisation du RàPC pour la segmentation d'images</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62B018-388A-4D00-857F-89E0E298EDB9}" type="datetime1">
              <a:rPr lang="en-US" smtClean="0"/>
              <a:t>4/21/2017</a:t>
            </a:fld>
            <a:endParaRPr lang="en-US" dirty="0"/>
          </a:p>
        </p:txBody>
      </p:sp>
      <p:sp>
        <p:nvSpPr>
          <p:cNvPr id="3" name="Footer Placeholder 2"/>
          <p:cNvSpPr>
            <a:spLocks noGrp="1"/>
          </p:cNvSpPr>
          <p:nvPr>
            <p:ph type="ftr" sz="quarter" idx="11"/>
          </p:nvPr>
        </p:nvSpPr>
        <p:spPr/>
        <p:txBody>
          <a:bodyPr/>
          <a:lstStyle/>
          <a:p>
            <a:r>
              <a:rPr lang="fr-FR" smtClean="0"/>
              <a:t>Utilisation du RàPC pour la segmentation d'images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fr-FR" smtClean="0"/>
              <a:t>Modifiez le style du titre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5876601C-147A-40D7-86CA-8C540E946C34}" type="datetime1">
              <a:rPr lang="en-US" smtClean="0"/>
              <a:t>4/21/2017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fr-FR" smtClean="0"/>
              <a:t>Modifiez le style du titre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B25ACF09-D22D-44AC-9A23-30C84696D0B5}" type="datetime1">
              <a:rPr lang="en-US" smtClean="0"/>
              <a:t>4/21/2017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468347-93DD-4B15-A18F-1C554DAB4580}" type="datetime1">
              <a:rPr lang="en-US" smtClean="0"/>
              <a:t>4/21/2017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fr-FR" smtClean="0"/>
              <a:t>Utilisation du RàPC pour la segmentation d'images</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2.emf"/><Relationship Id="rId4" Type="http://schemas.openxmlformats.org/officeDocument/2006/relationships/package" Target="../embeddings/Feuille_de_calcul_Microsoft_Excel1.xlsx"/></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package" Target="../embeddings/Feuille_de_calcul_Microsoft_Excel2.xlsx"/></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413246" y="311122"/>
            <a:ext cx="8574622" cy="2616199"/>
          </a:xfrm>
        </p:spPr>
        <p:txBody>
          <a:bodyPr/>
          <a:lstStyle/>
          <a:p>
            <a:pPr algn="ctr"/>
            <a:r>
              <a:rPr lang="fr-FR" dirty="0" smtClean="0"/>
              <a:t>Utilisation du RàPC pour la segmentation d’images</a:t>
            </a:r>
            <a:endParaRPr lang="fr-FR" dirty="0"/>
          </a:p>
        </p:txBody>
      </p:sp>
      <p:sp>
        <p:nvSpPr>
          <p:cNvPr id="3" name="Sous-titre 2"/>
          <p:cNvSpPr>
            <a:spLocks noGrp="1"/>
          </p:cNvSpPr>
          <p:nvPr>
            <p:ph type="subTitle" idx="1"/>
          </p:nvPr>
        </p:nvSpPr>
        <p:spPr>
          <a:xfrm>
            <a:off x="3206734" y="6163733"/>
            <a:ext cx="6987645" cy="1388534"/>
          </a:xfrm>
        </p:spPr>
        <p:txBody>
          <a:bodyPr/>
          <a:lstStyle/>
          <a:p>
            <a:r>
              <a:rPr lang="fr-FR" dirty="0" smtClean="0"/>
              <a:t>Thibault DELAVELLE | Femto-st | 2017</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8512" y="3048000"/>
            <a:ext cx="3175000" cy="2590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07" y="5945792"/>
            <a:ext cx="1996921" cy="723522"/>
          </a:xfrm>
          <a:prstGeom prst="rect">
            <a:avLst/>
          </a:prstGeom>
        </p:spPr>
      </p:pic>
    </p:spTree>
    <p:extLst>
      <p:ext uri="{BB962C8B-B14F-4D97-AF65-F5344CB8AC3E}">
        <p14:creationId xmlns:p14="http://schemas.microsoft.com/office/powerpoint/2010/main" val="38994160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3. </a:t>
            </a:r>
            <a:r>
              <a:rPr lang="fr-FR" dirty="0"/>
              <a:t>Transformations :</a:t>
            </a:r>
          </a:p>
          <a:p>
            <a:pPr lvl="1"/>
            <a:r>
              <a:rPr lang="fr-FR" dirty="0"/>
              <a:t>Fourrier</a:t>
            </a:r>
          </a:p>
          <a:p>
            <a:pPr lvl="1"/>
            <a:r>
              <a:rPr lang="fr-FR" dirty="0" err="1"/>
              <a:t>Wavelet</a:t>
            </a:r>
            <a:endParaRPr lang="fr-FR" dirty="0"/>
          </a:p>
          <a:p>
            <a:pPr marL="457200" lvl="1" indent="0">
              <a:buNone/>
            </a:pPr>
            <a:endParaRPr lang="fr-FR" dirty="0" smtClean="0"/>
          </a:p>
          <a:p>
            <a:pPr marL="0" indent="0">
              <a:buNone/>
            </a:pPr>
            <a:r>
              <a:rPr lang="fr-FR" dirty="0" smtClean="0"/>
              <a:t>Plus compliqué / lourd</a:t>
            </a:r>
          </a:p>
          <a:p>
            <a:pPr marL="0" indent="0">
              <a:buNone/>
            </a:pPr>
            <a:r>
              <a:rPr lang="fr-FR" dirty="0" smtClean="0"/>
              <a:t>Plutôt adapté à des contextes où les images subissent des transformations</a:t>
            </a:r>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215" y="2364861"/>
            <a:ext cx="5709185" cy="2030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78474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36914"/>
            <a:ext cx="10018713" cy="4795342"/>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a:latin typeface="Arial Black" panose="020B0A04020102020204" pitchFamily="34" charset="0"/>
              </a:rPr>
              <a:t>4</a:t>
            </a:r>
            <a:r>
              <a:rPr lang="fr-FR" sz="2200" dirty="0" smtClean="0">
                <a:latin typeface="Arial Black" panose="020B0A04020102020204" pitchFamily="34" charset="0"/>
              </a:rPr>
              <a:t>. </a:t>
            </a:r>
            <a:r>
              <a:rPr lang="fr-FR" dirty="0" smtClean="0"/>
              <a:t>Moments géométriques:</a:t>
            </a:r>
          </a:p>
          <a:p>
            <a:pPr marL="457200" lvl="1" indent="0">
              <a:buNone/>
            </a:pPr>
            <a:endParaRPr lang="fr-FR" dirty="0" smtClean="0"/>
          </a:p>
          <a:p>
            <a:pPr marL="0" indent="0">
              <a:buNone/>
            </a:pPr>
            <a:r>
              <a:rPr lang="fr-FR" dirty="0" smtClean="0"/>
              <a:t>Rarement utilisé</a:t>
            </a:r>
            <a:r>
              <a:rPr lang="fr-FR" dirty="0" smtClean="0">
                <a:sym typeface="Wingdings" panose="05000000000000000000" pitchFamily="2" charset="2"/>
              </a:rPr>
              <a:t> A tester</a:t>
            </a: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3543" y="2379245"/>
            <a:ext cx="7068457" cy="4027182"/>
          </a:xfrm>
          <a:prstGeom prst="rect">
            <a:avLst/>
          </a:prstGeom>
        </p:spPr>
      </p:pic>
    </p:spTree>
    <p:extLst>
      <p:ext uri="{BB962C8B-B14F-4D97-AF65-F5344CB8AC3E}">
        <p14:creationId xmlns:p14="http://schemas.microsoft.com/office/powerpoint/2010/main" val="2079983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5. </a:t>
            </a:r>
            <a:r>
              <a:rPr lang="fr-FR" dirty="0" smtClean="0"/>
              <a:t>Caractéristiques nonimage :</a:t>
            </a:r>
            <a:endParaRPr lang="fr-FR" dirty="0"/>
          </a:p>
          <a:p>
            <a:pPr lvl="1"/>
            <a:r>
              <a:rPr lang="fr-FR" dirty="0" smtClean="0"/>
              <a:t>Âge </a:t>
            </a:r>
          </a:p>
          <a:p>
            <a:pPr lvl="1"/>
            <a:r>
              <a:rPr lang="fr-FR" dirty="0" smtClean="0"/>
              <a:t>Sexe</a:t>
            </a:r>
          </a:p>
          <a:p>
            <a:pPr lvl="1"/>
            <a:r>
              <a:rPr lang="fr-FR" dirty="0" smtClean="0"/>
              <a:t>Nombre de coupes                                </a:t>
            </a:r>
          </a:p>
          <a:p>
            <a:pPr lvl="1"/>
            <a:r>
              <a:rPr lang="fr-FR" dirty="0" smtClean="0"/>
              <a:t>Epaisseur de la coupe                         </a:t>
            </a:r>
          </a:p>
          <a:p>
            <a:pPr marL="457200" lvl="1" indent="0">
              <a:buNone/>
            </a:pPr>
            <a:r>
              <a:rPr lang="fr-FR" dirty="0" smtClean="0"/>
              <a:t> </a:t>
            </a:r>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4" name="Accolade fermante 3"/>
          <p:cNvSpPr/>
          <p:nvPr/>
        </p:nvSpPr>
        <p:spPr>
          <a:xfrm>
            <a:off x="5370286" y="3759200"/>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6" name="ZoneTexte 5"/>
          <p:cNvSpPr txBox="1"/>
          <p:nvPr/>
        </p:nvSpPr>
        <p:spPr>
          <a:xfrm>
            <a:off x="5900697" y="3915619"/>
            <a:ext cx="5326742" cy="369332"/>
          </a:xfrm>
          <a:prstGeom prst="rect">
            <a:avLst/>
          </a:prstGeom>
          <a:noFill/>
        </p:spPr>
        <p:txBody>
          <a:bodyPr wrap="square" rtlCol="0">
            <a:spAutoFit/>
          </a:bodyPr>
          <a:lstStyle/>
          <a:p>
            <a:r>
              <a:rPr lang="fr-FR" dirty="0" smtClean="0"/>
              <a:t>Informations dispos. dans les en-têtes des scanners</a:t>
            </a:r>
            <a:endParaRPr lang="fr-FR" dirty="0"/>
          </a:p>
        </p:txBody>
      </p:sp>
      <p:sp>
        <p:nvSpPr>
          <p:cNvPr id="7" name="Accolade fermante 6"/>
          <p:cNvSpPr/>
          <p:nvPr/>
        </p:nvSpPr>
        <p:spPr>
          <a:xfrm>
            <a:off x="5370286" y="2889462"/>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8" name="ZoneTexte 7"/>
          <p:cNvSpPr txBox="1"/>
          <p:nvPr/>
        </p:nvSpPr>
        <p:spPr>
          <a:xfrm>
            <a:off x="5900697" y="3045881"/>
            <a:ext cx="5326742" cy="369332"/>
          </a:xfrm>
          <a:prstGeom prst="rect">
            <a:avLst/>
          </a:prstGeom>
          <a:noFill/>
        </p:spPr>
        <p:txBody>
          <a:bodyPr wrap="square" rtlCol="0">
            <a:spAutoFit/>
          </a:bodyPr>
          <a:lstStyle/>
          <a:p>
            <a:r>
              <a:rPr lang="fr-FR" dirty="0" smtClean="0"/>
              <a:t>Grosses différences anatomiques liées à ces facteurs</a:t>
            </a:r>
            <a:endParaRPr lang="fr-FR" dirty="0"/>
          </a:p>
        </p:txBody>
      </p:sp>
    </p:spTree>
    <p:extLst>
      <p:ext uri="{BB962C8B-B14F-4D97-AF65-F5344CB8AC3E}">
        <p14:creationId xmlns:p14="http://schemas.microsoft.com/office/powerpoint/2010/main" val="1858753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Remarque : Les images de bases sont parfois prétraitées à l’aide de filtres : </a:t>
            </a:r>
          </a:p>
          <a:p>
            <a:pPr marL="0" indent="0">
              <a:buNone/>
            </a:pPr>
            <a:r>
              <a:rPr lang="fr-FR" dirty="0" smtClean="0"/>
              <a:t>Ex: Gradient avec seuil </a:t>
            </a:r>
          </a:p>
          <a:p>
            <a:pPr marL="0" indent="0">
              <a:buNone/>
            </a:pPr>
            <a:endParaRPr lang="fr-FR" dirty="0"/>
          </a:p>
          <a:p>
            <a:pPr marL="0" indent="0">
              <a:buNone/>
            </a:pP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899" y="2907567"/>
            <a:ext cx="9240540" cy="33246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38435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Objectif : déterminer les caractéristiques à utiliser pour un problème</a:t>
            </a:r>
          </a:p>
          <a:p>
            <a:pPr lvl="1"/>
            <a:r>
              <a:rPr lang="fr-FR" dirty="0" smtClean="0"/>
              <a:t>Processus de Clustering selon les caractéristiques</a:t>
            </a:r>
          </a:p>
          <a:p>
            <a:pPr lvl="1"/>
            <a:r>
              <a:rPr lang="fr-FR" dirty="0" smtClean="0"/>
              <a:t>Plusieurs tests successifs avec des ensembles de caractéristiques différents</a:t>
            </a:r>
          </a:p>
          <a:p>
            <a:pPr lvl="1"/>
            <a:r>
              <a:rPr lang="fr-FR" dirty="0"/>
              <a:t>Nécessite une base de cas dont on connait les solutions </a:t>
            </a:r>
            <a:r>
              <a:rPr lang="fr-FR" dirty="0" smtClean="0"/>
              <a:t>optimales</a:t>
            </a:r>
          </a:p>
          <a:p>
            <a:pPr lvl="1"/>
            <a:r>
              <a:rPr lang="fr-FR" dirty="0"/>
              <a:t>Evaluation des résultats « à la main » </a:t>
            </a:r>
            <a:endParaRPr lang="fr-FR" dirty="0" smtClean="0"/>
          </a:p>
          <a:p>
            <a:pPr lvl="1"/>
            <a:r>
              <a:rPr lang="fr-FR" dirty="0" smtClean="0"/>
              <a:t>Comparaison dans les clusters obtenus de la proximité des valeurs des solutions associées</a:t>
            </a: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6239851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Exemple : </a:t>
            </a:r>
          </a:p>
          <a:p>
            <a:pPr lvl="1"/>
            <a:r>
              <a:rPr lang="fr-FR" dirty="0" smtClean="0"/>
              <a:t>Caractéristiques de test : </a:t>
            </a:r>
            <a:r>
              <a:rPr lang="fr-FR" dirty="0"/>
              <a:t>Informations </a:t>
            </a:r>
            <a:r>
              <a:rPr lang="fr-FR" dirty="0" smtClean="0"/>
              <a:t>statistiques</a:t>
            </a:r>
          </a:p>
          <a:p>
            <a:pPr lvl="1"/>
            <a:r>
              <a:rPr lang="fr-FR" dirty="0" smtClean="0"/>
              <a:t>Calcul des distances entre les images de test d’après ces caractéristiques</a:t>
            </a:r>
          </a:p>
          <a:p>
            <a:pPr marL="914400" lvl="2" indent="0">
              <a:buNone/>
            </a:pPr>
            <a:r>
              <a:rPr lang="fr-FR" dirty="0" smtClean="0">
                <a:sym typeface="Wingdings" panose="05000000000000000000" pitchFamily="2" charset="2"/>
              </a:rPr>
              <a:t> plusieurs méthodes possibles</a:t>
            </a:r>
            <a:endParaRPr lang="fr-FR" dirty="0" smtClean="0"/>
          </a:p>
          <a:p>
            <a:pPr lvl="1"/>
            <a:r>
              <a:rPr lang="fr-FR" dirty="0" smtClean="0"/>
              <a:t>Construction d’un dendrogramme  </a:t>
            </a:r>
          </a:p>
          <a:p>
            <a:pPr lvl="1"/>
            <a:r>
              <a:rPr lang="fr-FR" dirty="0" smtClean="0"/>
              <a:t>Vérification des groupes générés par rapport aux solutions optimales</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54191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Image 5"/>
          <p:cNvPicPr>
            <a:picLocks noChangeAspect="1"/>
          </p:cNvPicPr>
          <p:nvPr/>
        </p:nvPicPr>
        <p:blipFill>
          <a:blip r:embed="rId3"/>
          <a:stretch>
            <a:fillRect/>
          </a:stretch>
        </p:blipFill>
        <p:spPr>
          <a:xfrm>
            <a:off x="3267075" y="1526906"/>
            <a:ext cx="5962650" cy="4705350"/>
          </a:xfrm>
          <a:prstGeom prst="rect">
            <a:avLst/>
          </a:prstGeom>
          <a:ln>
            <a:noFill/>
          </a:ln>
          <a:effectLst>
            <a:outerShdw blurRad="292100" dist="139700" dir="2700000" algn="tl" rotWithShape="0">
              <a:srgbClr val="333333">
                <a:alpha val="65000"/>
              </a:srgbClr>
            </a:outerShdw>
          </a:effectLst>
        </p:spPr>
      </p:pic>
      <p:sp>
        <p:nvSpPr>
          <p:cNvPr id="3" name="ZoneTexte 2"/>
          <p:cNvSpPr txBox="1"/>
          <p:nvPr/>
        </p:nvSpPr>
        <p:spPr>
          <a:xfrm>
            <a:off x="1741715" y="1526906"/>
            <a:ext cx="1407886" cy="430887"/>
          </a:xfrm>
          <a:prstGeom prst="rect">
            <a:avLst/>
          </a:prstGeom>
          <a:noFill/>
        </p:spPr>
        <p:txBody>
          <a:bodyPr wrap="square" rtlCol="0">
            <a:spAutoFit/>
          </a:bodyPr>
          <a:lstStyle/>
          <a:p>
            <a:r>
              <a:rPr lang="fr-FR" sz="2200" dirty="0" smtClean="0"/>
              <a:t>Exemple</a:t>
            </a:r>
            <a:r>
              <a:rPr lang="fr-FR" dirty="0" smtClean="0"/>
              <a:t> :</a:t>
            </a:r>
            <a:endParaRPr lang="fr-FR" dirty="0"/>
          </a:p>
        </p:txBody>
      </p:sp>
    </p:spTree>
    <p:extLst>
      <p:ext uri="{BB962C8B-B14F-4D97-AF65-F5344CB8AC3E}">
        <p14:creationId xmlns:p14="http://schemas.microsoft.com/office/powerpoint/2010/main" val="910736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Après évaluation, les caractéristiques statistiques / de textures sont les plus adaptées à notre cas d’étude</a:t>
            </a:r>
          </a:p>
          <a:p>
            <a:endParaRPr lang="fr-FR" dirty="0"/>
          </a:p>
          <a:p>
            <a:r>
              <a:rPr lang="fr-FR" dirty="0" smtClean="0"/>
              <a:t>En résumé : Utilisation des données nonimage + caractéristiques statistiques / de texture de l’image</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9911367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Dans notre cas d’étude : </a:t>
            </a:r>
          </a:p>
          <a:p>
            <a:r>
              <a:rPr lang="fr-FR" dirty="0" smtClean="0"/>
              <a:t>Plusieurs pistes concernant la modélisation des cas:</a:t>
            </a:r>
          </a:p>
          <a:p>
            <a:pPr lvl="1"/>
            <a:r>
              <a:rPr lang="fr-FR" dirty="0" smtClean="0"/>
              <a:t>Des entiers / réels uniquement (ex: sexe = {0,1} pour {Homme, Femme})</a:t>
            </a:r>
          </a:p>
          <a:p>
            <a:pPr lvl="1"/>
            <a:r>
              <a:rPr lang="fr-FR" dirty="0" smtClean="0"/>
              <a:t>Normalisation ? </a:t>
            </a:r>
          </a:p>
          <a:p>
            <a:pPr lvl="1"/>
            <a:r>
              <a:rPr lang="fr-FR" dirty="0" smtClean="0"/>
              <a:t>Des Poids ?  </a:t>
            </a:r>
          </a:p>
          <a:p>
            <a:pPr marL="457200" lvl="1"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9091254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939" y="2588731"/>
            <a:ext cx="2781058" cy="2330305"/>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2571" y="2656600"/>
            <a:ext cx="3434106" cy="1940311"/>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122939" y="5484841"/>
            <a:ext cx="1113747" cy="369332"/>
          </a:xfrm>
          <a:prstGeom prst="rect">
            <a:avLst/>
          </a:prstGeom>
          <a:noFill/>
        </p:spPr>
        <p:txBody>
          <a:bodyPr wrap="square" rtlCol="0">
            <a:spAutoFit/>
          </a:bodyPr>
          <a:lstStyle/>
          <a:p>
            <a:r>
              <a:rPr lang="fr-FR" dirty="0" smtClean="0"/>
              <a:t>Problème</a:t>
            </a:r>
            <a:endParaRPr lang="fr-FR" dirty="0"/>
          </a:p>
        </p:txBody>
      </p:sp>
      <p:sp>
        <p:nvSpPr>
          <p:cNvPr id="8" name="ZoneTexte 7"/>
          <p:cNvSpPr txBox="1"/>
          <p:nvPr/>
        </p:nvSpPr>
        <p:spPr>
          <a:xfrm>
            <a:off x="3625167" y="5483285"/>
            <a:ext cx="1113747" cy="369332"/>
          </a:xfrm>
          <a:prstGeom prst="rect">
            <a:avLst/>
          </a:prstGeom>
          <a:noFill/>
        </p:spPr>
        <p:txBody>
          <a:bodyPr wrap="square" rtlCol="0">
            <a:spAutoFit/>
          </a:bodyPr>
          <a:lstStyle/>
          <a:p>
            <a:r>
              <a:rPr lang="fr-FR" dirty="0" smtClean="0"/>
              <a:t>Solution</a:t>
            </a:r>
            <a:endParaRPr lang="fr-FR" dirty="0"/>
          </a:p>
        </p:txBody>
      </p:sp>
      <p:cxnSp>
        <p:nvCxnSpPr>
          <p:cNvPr id="10" name="Connecteur droit avec flèche 9"/>
          <p:cNvCxnSpPr/>
          <p:nvPr/>
        </p:nvCxnSpPr>
        <p:spPr>
          <a:xfrm flipV="1">
            <a:off x="2679812"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V="1">
            <a:off x="4182041"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7205877" y="5442856"/>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958253" y="5442856"/>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9404287" y="4942116"/>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7780202" y="4842072"/>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7329714" y="4865151"/>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4587621" y="1674029"/>
            <a:ext cx="3570514" cy="430887"/>
          </a:xfrm>
          <a:prstGeom prst="rect">
            <a:avLst/>
          </a:prstGeom>
          <a:noFill/>
        </p:spPr>
        <p:txBody>
          <a:bodyPr wrap="square" rtlCol="0">
            <a:spAutoFit/>
          </a:bodyPr>
          <a:lstStyle/>
          <a:p>
            <a:r>
              <a:rPr lang="fr-FR" sz="2200" dirty="0" smtClean="0"/>
              <a:t>Plusieurs possibilités</a:t>
            </a:r>
            <a:endParaRPr lang="fr-FR" sz="2200" dirty="0"/>
          </a:p>
        </p:txBody>
      </p:sp>
    </p:spTree>
    <p:extLst>
      <p:ext uri="{BB962C8B-B14F-4D97-AF65-F5344CB8AC3E}">
        <p14:creationId xmlns:p14="http://schemas.microsoft.com/office/powerpoint/2010/main" val="2790714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Plan</a:t>
            </a:r>
            <a:endParaRPr lang="fr-FR" dirty="0"/>
          </a:p>
        </p:txBody>
      </p:sp>
      <p:sp>
        <p:nvSpPr>
          <p:cNvPr id="3" name="Espace réservé du contenu 2"/>
          <p:cNvSpPr>
            <a:spLocks noGrp="1"/>
          </p:cNvSpPr>
          <p:nvPr>
            <p:ph idx="1"/>
          </p:nvPr>
        </p:nvSpPr>
        <p:spPr>
          <a:xfrm>
            <a:off x="1484310" y="1513490"/>
            <a:ext cx="10018713" cy="4718766"/>
          </a:xfrm>
        </p:spPr>
        <p:txBody>
          <a:bodyPr anchor="t">
            <a:normAutofit fontScale="92500" lnSpcReduction="10000"/>
          </a:bodyPr>
          <a:lstStyle/>
          <a:p>
            <a:pPr marL="514350" indent="-514350">
              <a:buSzPct val="120000"/>
              <a:buAutoNum type="romanUcPeriod"/>
            </a:pPr>
            <a:r>
              <a:rPr lang="fr-FR" dirty="0" smtClean="0"/>
              <a:t>Généralités</a:t>
            </a:r>
          </a:p>
          <a:p>
            <a:pPr marL="514350" indent="-514350">
              <a:buSzPct val="120000"/>
              <a:buAutoNum type="romanUcPeriod"/>
            </a:pPr>
            <a:r>
              <a:rPr lang="fr-FR" dirty="0" smtClean="0"/>
              <a:t>Qu’est-ce qu’un cas / une base de cas ?</a:t>
            </a:r>
          </a:p>
          <a:p>
            <a:pPr lvl="1">
              <a:buSzPct val="120000"/>
            </a:pPr>
            <a:r>
              <a:rPr lang="fr-FR" dirty="0" smtClean="0"/>
              <a:t>Etat de l’art</a:t>
            </a:r>
          </a:p>
          <a:p>
            <a:pPr lvl="1">
              <a:buSzPct val="120000"/>
            </a:pPr>
            <a:r>
              <a:rPr lang="fr-FR" dirty="0" smtClean="0"/>
              <a:t>Dans notre cas d’étude</a:t>
            </a:r>
          </a:p>
          <a:p>
            <a:pPr marL="514350" indent="-514350">
              <a:buSzPct val="120000"/>
              <a:buFont typeface="+mj-lt"/>
              <a:buAutoNum type="romanUcPeriod"/>
            </a:pPr>
            <a:r>
              <a:rPr lang="fr-FR" dirty="0" smtClean="0"/>
              <a:t>Implémentation </a:t>
            </a:r>
          </a:p>
          <a:p>
            <a:pPr lvl="1">
              <a:buSzPct val="120000"/>
            </a:pPr>
            <a:r>
              <a:rPr lang="fr-FR" dirty="0" smtClean="0"/>
              <a:t>Segmentation par croissance de régions</a:t>
            </a:r>
          </a:p>
          <a:p>
            <a:pPr lvl="1">
              <a:buSzPct val="120000"/>
            </a:pPr>
            <a:r>
              <a:rPr lang="fr-FR" dirty="0" smtClean="0"/>
              <a:t>Base de cas</a:t>
            </a:r>
          </a:p>
          <a:p>
            <a:pPr lvl="1">
              <a:buSzPct val="120000"/>
            </a:pPr>
            <a:r>
              <a:rPr lang="fr-FR" dirty="0" smtClean="0"/>
              <a:t>Entrées / Sorties</a:t>
            </a:r>
          </a:p>
          <a:p>
            <a:pPr marL="514350" indent="-514350">
              <a:buSzPct val="120000"/>
              <a:buFont typeface="+mj-lt"/>
              <a:buAutoNum type="romanUcPeriod"/>
            </a:pPr>
            <a:r>
              <a:rPr lang="fr-FR" dirty="0" smtClean="0"/>
              <a:t>Problèmes liés à la segmentation par croissance de régions</a:t>
            </a:r>
          </a:p>
          <a:p>
            <a:pPr marL="514350" indent="-514350">
              <a:buSzPct val="120000"/>
              <a:buFont typeface="+mj-lt"/>
              <a:buAutoNum type="romanUcPeriod"/>
            </a:pPr>
            <a:r>
              <a:rPr lang="fr-FR" dirty="0" smtClean="0"/>
              <a:t>Suppression de muscles pour améliorer la segmentation</a:t>
            </a:r>
          </a:p>
          <a:p>
            <a:pPr marL="514350" indent="-514350">
              <a:buSzPct val="120000"/>
              <a:buFont typeface="+mj-lt"/>
              <a:buAutoNum type="romanUcPeriod"/>
            </a:pPr>
            <a:r>
              <a:rPr lang="fr-FR" dirty="0" smtClean="0"/>
              <a:t>Introduction aux relations spatiales et à la logique floue</a:t>
            </a:r>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4455664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13" name="ZoneTexte 12"/>
          <p:cNvSpPr txBox="1"/>
          <p:nvPr/>
        </p:nvSpPr>
        <p:spPr>
          <a:xfrm>
            <a:off x="5594791" y="5351452"/>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460543" y="5351452"/>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8910801" y="4747021"/>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6169116" y="4750668"/>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5718628" y="4773747"/>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5594791" y="1674029"/>
            <a:ext cx="3570514" cy="430887"/>
          </a:xfrm>
          <a:prstGeom prst="rect">
            <a:avLst/>
          </a:prstGeom>
          <a:noFill/>
        </p:spPr>
        <p:txBody>
          <a:bodyPr wrap="square" rtlCol="0">
            <a:spAutoFit/>
          </a:bodyPr>
          <a:lstStyle/>
          <a:p>
            <a:r>
              <a:rPr lang="fr-FR" sz="2200" dirty="0" smtClean="0"/>
              <a:t>Avec les poids</a:t>
            </a:r>
            <a:endParaRPr lang="fr-FR" sz="2200"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861" y="2382843"/>
            <a:ext cx="5763429" cy="2124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24339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La base de cas : </a:t>
            </a:r>
          </a:p>
          <a:p>
            <a:pPr marL="0" indent="0">
              <a:buNone/>
            </a:pPr>
            <a:r>
              <a:rPr lang="fr-FR" dirty="0"/>
              <a:t>	</a:t>
            </a:r>
            <a:r>
              <a:rPr lang="fr-FR" dirty="0" smtClean="0"/>
              <a:t>Deux approches : </a:t>
            </a:r>
          </a:p>
          <a:p>
            <a:pPr lvl="2"/>
            <a:r>
              <a:rPr lang="fr-FR" dirty="0" smtClean="0"/>
              <a:t>Stocker les cas sans réfléchir, sans structuration </a:t>
            </a:r>
            <a:r>
              <a:rPr lang="fr-FR" dirty="0" smtClean="0">
                <a:sym typeface="Wingdings" panose="05000000000000000000" pitchFamily="2" charset="2"/>
              </a:rPr>
              <a:t> simple mais peu efficace si grosse base</a:t>
            </a:r>
            <a:endParaRPr lang="fr-FR" dirty="0" smtClean="0"/>
          </a:p>
          <a:p>
            <a:pPr lvl="2"/>
            <a:r>
              <a:rPr lang="fr-FR" dirty="0" smtClean="0"/>
              <a:t>Hiérarchiser, Organiser, Trier, etc. </a:t>
            </a:r>
            <a:r>
              <a:rPr lang="fr-FR" dirty="0" smtClean="0">
                <a:sym typeface="Wingdings" panose="05000000000000000000" pitchFamily="2" charset="2"/>
              </a:rPr>
              <a:t> complexe mais vitesse de recherche augmentée </a:t>
            </a:r>
          </a:p>
          <a:p>
            <a:pPr lvl="3"/>
            <a:r>
              <a:rPr lang="fr-FR" dirty="0" smtClean="0">
                <a:sym typeface="Wingdings" panose="05000000000000000000" pitchFamily="2" charset="2"/>
              </a:rPr>
              <a:t>Ex: arbres de décision, Clustering, etc.</a:t>
            </a:r>
          </a:p>
          <a:p>
            <a:pPr lvl="2"/>
            <a:r>
              <a:rPr lang="fr-FR" dirty="0" smtClean="0">
                <a:sym typeface="Wingdings" panose="05000000000000000000" pitchFamily="2" charset="2"/>
              </a:rPr>
              <a:t>Exemple de Classification par similarité des problèmes :</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21</a:t>
            </a:fld>
            <a:endParaRPr lang="en-US" dirty="0"/>
          </a:p>
        </p:txBody>
      </p:sp>
      <p:sp>
        <p:nvSpPr>
          <p:cNvPr id="6" name="Ellipse 5"/>
          <p:cNvSpPr/>
          <p:nvPr/>
        </p:nvSpPr>
        <p:spPr>
          <a:xfrm>
            <a:off x="4237874" y="4961848"/>
            <a:ext cx="1973943" cy="15385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412" y="5631226"/>
            <a:ext cx="521209" cy="476716"/>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127" y="5119661"/>
            <a:ext cx="533964" cy="470731"/>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9809" y="5845442"/>
            <a:ext cx="501246" cy="399870"/>
          </a:xfrm>
          <a:prstGeom prst="rect">
            <a:avLst/>
          </a:prstGeom>
        </p:spPr>
      </p:pic>
      <p:sp>
        <p:nvSpPr>
          <p:cNvPr id="10" name="Ellipse 9"/>
          <p:cNvSpPr/>
          <p:nvPr/>
        </p:nvSpPr>
        <p:spPr>
          <a:xfrm>
            <a:off x="6778172" y="4788994"/>
            <a:ext cx="1988457" cy="157653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6204" y="5692084"/>
            <a:ext cx="491693" cy="406709"/>
          </a:xfrm>
          <a:prstGeom prst="rect">
            <a:avLst/>
          </a:prstGeom>
        </p:spPr>
      </p:pic>
      <p:pic>
        <p:nvPicPr>
          <p:cNvPr id="12"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4809" y="5051544"/>
            <a:ext cx="531092" cy="482176"/>
          </a:xfrm>
          <a:prstGeom prst="rect">
            <a:avLst/>
          </a:prstGeom>
        </p:spPr>
      </p:pic>
      <p:sp>
        <p:nvSpPr>
          <p:cNvPr id="13" name="ZoneTexte 12"/>
          <p:cNvSpPr txBox="1"/>
          <p:nvPr/>
        </p:nvSpPr>
        <p:spPr>
          <a:xfrm>
            <a:off x="3598280" y="4934995"/>
            <a:ext cx="1017306" cy="369332"/>
          </a:xfrm>
          <a:prstGeom prst="rect">
            <a:avLst/>
          </a:prstGeom>
          <a:noFill/>
        </p:spPr>
        <p:txBody>
          <a:bodyPr wrap="square" rtlCol="0">
            <a:spAutoFit/>
          </a:bodyPr>
          <a:lstStyle/>
          <a:p>
            <a:r>
              <a:rPr lang="fr-FR" dirty="0" smtClean="0">
                <a:solidFill>
                  <a:schemeClr val="accent6">
                    <a:lumMod val="75000"/>
                  </a:schemeClr>
                </a:solidFill>
              </a:rPr>
              <a:t>Classe 1</a:t>
            </a:r>
            <a:endParaRPr lang="fr-FR" dirty="0">
              <a:solidFill>
                <a:schemeClr val="accent6">
                  <a:lumMod val="75000"/>
                </a:schemeClr>
              </a:solidFill>
            </a:endParaRPr>
          </a:p>
        </p:txBody>
      </p:sp>
      <p:sp>
        <p:nvSpPr>
          <p:cNvPr id="14" name="ZoneTexte 13"/>
          <p:cNvSpPr txBox="1"/>
          <p:nvPr/>
        </p:nvSpPr>
        <p:spPr>
          <a:xfrm>
            <a:off x="8628712" y="5009741"/>
            <a:ext cx="1017306" cy="369332"/>
          </a:xfrm>
          <a:prstGeom prst="rect">
            <a:avLst/>
          </a:prstGeom>
          <a:noFill/>
        </p:spPr>
        <p:txBody>
          <a:bodyPr wrap="square" rtlCol="0">
            <a:spAutoFit/>
          </a:bodyPr>
          <a:lstStyle/>
          <a:p>
            <a:r>
              <a:rPr lang="fr-FR" dirty="0" smtClean="0">
                <a:solidFill>
                  <a:schemeClr val="accent2">
                    <a:lumMod val="75000"/>
                  </a:schemeClr>
                </a:solidFill>
              </a:rPr>
              <a:t>Classe 2</a:t>
            </a:r>
            <a:endParaRPr lang="fr-FR" dirty="0">
              <a:solidFill>
                <a:schemeClr val="accent2">
                  <a:lumMod val="75000"/>
                </a:schemeClr>
              </a:solidFill>
            </a:endParaRPr>
          </a:p>
        </p:txBody>
      </p:sp>
      <p:pic>
        <p:nvPicPr>
          <p:cNvPr id="15" name="Imag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9413" y="5716743"/>
            <a:ext cx="575835" cy="467066"/>
          </a:xfrm>
          <a:prstGeom prst="rect">
            <a:avLst/>
          </a:prstGeom>
        </p:spPr>
      </p:pic>
      <p:pic>
        <p:nvPicPr>
          <p:cNvPr id="16" name="Imag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83102" y="5727626"/>
            <a:ext cx="466742" cy="415514"/>
          </a:xfrm>
          <a:prstGeom prst="rect">
            <a:avLst/>
          </a:prstGeom>
        </p:spPr>
      </p:pic>
      <p:sp>
        <p:nvSpPr>
          <p:cNvPr id="17" name="ZoneTexte 16"/>
          <p:cNvSpPr txBox="1"/>
          <p:nvPr/>
        </p:nvSpPr>
        <p:spPr>
          <a:xfrm>
            <a:off x="8602043" y="6037322"/>
            <a:ext cx="1633173" cy="369332"/>
          </a:xfrm>
          <a:prstGeom prst="rect">
            <a:avLst/>
          </a:prstGeom>
          <a:noFill/>
        </p:spPr>
        <p:txBody>
          <a:bodyPr wrap="square" rtlCol="0">
            <a:spAutoFit/>
          </a:bodyPr>
          <a:lstStyle/>
          <a:p>
            <a:r>
              <a:rPr lang="fr-FR" dirty="0" smtClean="0">
                <a:solidFill>
                  <a:schemeClr val="accent2">
                    <a:lumMod val="75000"/>
                  </a:schemeClr>
                </a:solidFill>
              </a:rPr>
              <a:t>moyenne</a:t>
            </a:r>
            <a:endParaRPr lang="fr-FR" dirty="0">
              <a:solidFill>
                <a:schemeClr val="accent2">
                  <a:lumMod val="75000"/>
                </a:schemeClr>
              </a:solidFill>
            </a:endParaRPr>
          </a:p>
        </p:txBody>
      </p:sp>
      <p:sp>
        <p:nvSpPr>
          <p:cNvPr id="18" name="ZoneTexte 17"/>
          <p:cNvSpPr txBox="1"/>
          <p:nvPr/>
        </p:nvSpPr>
        <p:spPr>
          <a:xfrm>
            <a:off x="3304814" y="6080033"/>
            <a:ext cx="1633173" cy="369332"/>
          </a:xfrm>
          <a:prstGeom prst="rect">
            <a:avLst/>
          </a:prstGeom>
          <a:noFill/>
        </p:spPr>
        <p:txBody>
          <a:bodyPr wrap="square" rtlCol="0">
            <a:spAutoFit/>
          </a:bodyPr>
          <a:lstStyle/>
          <a:p>
            <a:r>
              <a:rPr lang="fr-FR" dirty="0" smtClean="0">
                <a:solidFill>
                  <a:schemeClr val="accent6">
                    <a:lumMod val="75000"/>
                  </a:schemeClr>
                </a:solidFill>
              </a:rPr>
              <a:t>moyenne</a:t>
            </a:r>
            <a:endParaRPr lang="fr-FR" dirty="0">
              <a:solidFill>
                <a:schemeClr val="accent6">
                  <a:lumMod val="75000"/>
                </a:schemeClr>
              </a:solidFill>
            </a:endParaRPr>
          </a:p>
        </p:txBody>
      </p:sp>
      <p:sp>
        <p:nvSpPr>
          <p:cNvPr id="19" name="Ellipse 18"/>
          <p:cNvSpPr/>
          <p:nvPr/>
        </p:nvSpPr>
        <p:spPr>
          <a:xfrm>
            <a:off x="6778172" y="4469679"/>
            <a:ext cx="3178628" cy="226324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2986128" y="4742667"/>
            <a:ext cx="3235930" cy="1969918"/>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08055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fontScale="92500" lnSpcReduction="10000"/>
          </a:bodyPr>
          <a:lstStyle/>
          <a:p>
            <a:pPr marL="0" indent="0">
              <a:buNone/>
            </a:pPr>
            <a:r>
              <a:rPr lang="fr-FR" dirty="0" smtClean="0"/>
              <a:t>La base de cas : </a:t>
            </a:r>
          </a:p>
          <a:p>
            <a:pPr marL="0" indent="0">
              <a:buNone/>
            </a:pPr>
            <a:r>
              <a:rPr lang="fr-FR" dirty="0"/>
              <a:t>	</a:t>
            </a:r>
            <a:r>
              <a:rPr lang="fr-FR" dirty="0" smtClean="0"/>
              <a:t>Problèmes / Contraintes à respecter: </a:t>
            </a:r>
          </a:p>
          <a:p>
            <a:pPr lvl="1"/>
            <a:r>
              <a:rPr lang="fr-FR" dirty="0" smtClean="0"/>
              <a:t>Stockage</a:t>
            </a:r>
            <a:endParaRPr lang="fr-FR" dirty="0"/>
          </a:p>
          <a:p>
            <a:pPr lvl="1"/>
            <a:r>
              <a:rPr lang="fr-FR" dirty="0"/>
              <a:t>Accès</a:t>
            </a:r>
          </a:p>
          <a:p>
            <a:pPr lvl="1"/>
            <a:r>
              <a:rPr lang="fr-FR" dirty="0"/>
              <a:t>Mise à </a:t>
            </a:r>
            <a:r>
              <a:rPr lang="fr-FR" dirty="0" smtClean="0"/>
              <a:t>jour</a:t>
            </a:r>
          </a:p>
          <a:p>
            <a:pPr lvl="1"/>
            <a:r>
              <a:rPr lang="fr-FR" dirty="0" smtClean="0"/>
              <a:t>Pérennité</a:t>
            </a:r>
            <a:endParaRPr lang="fr-FR" dirty="0"/>
          </a:p>
          <a:p>
            <a:pPr lvl="1"/>
            <a:r>
              <a:rPr lang="fr-FR" dirty="0"/>
              <a:t>Lecture rapide </a:t>
            </a:r>
            <a:endParaRPr lang="fr-FR" dirty="0" smtClean="0"/>
          </a:p>
          <a:p>
            <a:pPr lvl="1"/>
            <a:r>
              <a:rPr lang="fr-FR" dirty="0" smtClean="0"/>
              <a:t>Si structure hiérarchisée, </a:t>
            </a:r>
            <a:r>
              <a:rPr lang="fr-FR" dirty="0" err="1" smtClean="0"/>
              <a:t>clusterisée</a:t>
            </a:r>
            <a:r>
              <a:rPr lang="fr-FR" dirty="0" smtClean="0"/>
              <a:t>, etc. stockage plus complexe</a:t>
            </a:r>
          </a:p>
          <a:p>
            <a:pPr lvl="1"/>
            <a:r>
              <a:rPr lang="fr-FR" dirty="0" smtClean="0"/>
              <a:t>Attention si le nombre de germes varie selon les solutions (pour les moyennes)</a:t>
            </a:r>
            <a:endParaRPr lang="fr-FR" dirty="0"/>
          </a:p>
          <a:p>
            <a:pPr lvl="1"/>
            <a:r>
              <a:rPr lang="fr-FR" dirty="0" smtClean="0"/>
              <a:t>Quel type de stockage ? Fichier .</a:t>
            </a:r>
            <a:r>
              <a:rPr lang="fr-FR" dirty="0" err="1" smtClean="0"/>
              <a:t>txt</a:t>
            </a:r>
            <a:r>
              <a:rPr lang="fr-FR" dirty="0" smtClean="0"/>
              <a:t>, tableur, </a:t>
            </a:r>
            <a:r>
              <a:rPr lang="fr-FR" dirty="0" err="1" smtClean="0"/>
              <a:t>bdd</a:t>
            </a:r>
            <a:r>
              <a:rPr lang="fr-FR" dirty="0" smtClean="0"/>
              <a:t>, autre ?</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9438259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a:bodyPr>
          <a:lstStyle/>
          <a:p>
            <a:pPr marL="0" indent="0">
              <a:buNone/>
            </a:pPr>
            <a:r>
              <a:rPr lang="fr-FR" dirty="0" smtClean="0"/>
              <a:t>Exemple de base de cas dans un fichier .</a:t>
            </a:r>
            <a:r>
              <a:rPr lang="fr-FR" dirty="0" err="1" smtClean="0"/>
              <a:t>txt</a:t>
            </a:r>
            <a:r>
              <a:rPr lang="fr-FR" dirty="0" smtClean="0"/>
              <a:t>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712" y="1608255"/>
            <a:ext cx="4477375" cy="4715533"/>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920" y="3146756"/>
            <a:ext cx="6239746" cy="1638529"/>
          </a:xfrm>
          <a:prstGeom prst="rect">
            <a:avLst/>
          </a:prstGeom>
          <a:ln>
            <a:noFill/>
          </a:ln>
          <a:effectLst>
            <a:outerShdw blurRad="292100" dist="139700" dir="2700000" algn="tl" rotWithShape="0">
              <a:srgbClr val="333333">
                <a:alpha val="65000"/>
              </a:srgbClr>
            </a:outerShdw>
          </a:effectLst>
        </p:spPr>
      </p:pic>
      <p:sp>
        <p:nvSpPr>
          <p:cNvPr id="7" name="Flèche droite 6"/>
          <p:cNvSpPr/>
          <p:nvPr/>
        </p:nvSpPr>
        <p:spPr>
          <a:xfrm>
            <a:off x="6618514" y="3715657"/>
            <a:ext cx="566057" cy="2503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n w="0"/>
              <a:gradFill>
                <a:gsLst>
                  <a:gs pos="0">
                    <a:schemeClr val="accent5">
                      <a:lumMod val="50000"/>
                    </a:schemeClr>
                  </a:gs>
                  <a:gs pos="50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6350" stA="53000" endA="300" endPos="35500" dir="5400000" sy="-90000" algn="bl" rotWithShape="0"/>
              </a:effectLst>
            </a:endParaRPr>
          </a:p>
        </p:txBody>
      </p:sp>
    </p:spTree>
    <p:extLst>
      <p:ext uri="{BB962C8B-B14F-4D97-AF65-F5344CB8AC3E}">
        <p14:creationId xmlns:p14="http://schemas.microsoft.com/office/powerpoint/2010/main" val="31553416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94972"/>
            <a:ext cx="10018713" cy="4557486"/>
          </a:xfrm>
        </p:spPr>
        <p:txBody>
          <a:bodyPr anchor="t">
            <a:normAutofit/>
          </a:bodyPr>
          <a:lstStyle/>
          <a:p>
            <a:pPr marL="0" indent="0">
              <a:buNone/>
            </a:pPr>
            <a:r>
              <a:rPr lang="fr-FR" dirty="0" smtClean="0"/>
              <a:t>Digramme de classe simplifié en utilisant </a:t>
            </a:r>
            <a:r>
              <a:rPr lang="fr-FR" dirty="0"/>
              <a:t>d</a:t>
            </a:r>
            <a:r>
              <a:rPr lang="fr-FR" dirty="0" smtClean="0"/>
              <a:t>es classes de cas</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8283" y="2064911"/>
            <a:ext cx="4419600" cy="4343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49215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123" y="1277511"/>
            <a:ext cx="8049356" cy="5285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69426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r>
              <a:rPr lang="fr-FR" dirty="0" smtClean="0"/>
              <a:t>ImageJ </a:t>
            </a:r>
            <a:r>
              <a:rPr lang="fr-FR" dirty="0" smtClean="0">
                <a:sym typeface="Wingdings" panose="05000000000000000000" pitchFamily="2" charset="2"/>
              </a:rPr>
              <a:t> Java</a:t>
            </a:r>
          </a:p>
          <a:p>
            <a:pPr lvl="1"/>
            <a:r>
              <a:rPr lang="fr-FR" dirty="0" smtClean="0">
                <a:sym typeface="Wingdings" panose="05000000000000000000" pitchFamily="2" charset="2"/>
              </a:rPr>
              <a:t>Simple</a:t>
            </a:r>
          </a:p>
          <a:p>
            <a:pPr lvl="1"/>
            <a:r>
              <a:rPr lang="fr-FR" dirty="0" smtClean="0">
                <a:sym typeface="Wingdings" panose="05000000000000000000" pitchFamily="2" charset="2"/>
              </a:rPr>
              <a:t>Contient des filtres existants</a:t>
            </a:r>
          </a:p>
          <a:p>
            <a:pPr lvl="1"/>
            <a:r>
              <a:rPr lang="fr-FR" dirty="0" smtClean="0">
                <a:sym typeface="Wingdings" panose="05000000000000000000" pitchFamily="2" charset="2"/>
              </a:rPr>
              <a:t>Gestion E/S facile</a:t>
            </a:r>
          </a:p>
          <a:p>
            <a:pPr lvl="1"/>
            <a:r>
              <a:rPr lang="fr-FR" dirty="0" smtClean="0">
                <a:sym typeface="Wingdings" panose="05000000000000000000" pitchFamily="2" charset="2"/>
              </a:rPr>
              <a:t>Environnement de développement</a:t>
            </a:r>
          </a:p>
          <a:p>
            <a:pPr lvl="1"/>
            <a:r>
              <a:rPr lang="fr-FR" dirty="0" smtClean="0">
                <a:sym typeface="Wingdings" panose="05000000000000000000" pitchFamily="2" charset="2"/>
              </a:rPr>
              <a:t>Java pas le plus adapté dans le TI</a:t>
            </a:r>
          </a:p>
          <a:p>
            <a:pPr marL="457200" lvl="1" indent="0">
              <a:buNone/>
            </a:pPr>
            <a:endParaRPr lang="fr-FR" dirty="0" smtClean="0">
              <a:sym typeface="Wingdings" panose="05000000000000000000" pitchFamily="2" charset="2"/>
            </a:endParaRPr>
          </a:p>
          <a:p>
            <a:pPr lvl="1"/>
            <a:endParaRPr lang="fr-FR" dirty="0" smtClean="0">
              <a:sym typeface="Wingdings" panose="05000000000000000000" pitchFamily="2" charset="2"/>
            </a:endParaRPr>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7205" y="3909848"/>
            <a:ext cx="338769" cy="338769"/>
          </a:xfrm>
          <a:prstGeom prst="rect">
            <a:avLst/>
          </a:prstGeom>
        </p:spPr>
      </p:pic>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6589" y="3438101"/>
            <a:ext cx="338769" cy="338769"/>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412" y="2966915"/>
            <a:ext cx="438414" cy="354019"/>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791" y="2581364"/>
            <a:ext cx="438414" cy="354019"/>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868" y="2159875"/>
            <a:ext cx="438414" cy="354019"/>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5307" y="1200553"/>
            <a:ext cx="1867161" cy="3886742"/>
          </a:xfrm>
          <a:prstGeom prst="rect">
            <a:avLst/>
          </a:prstGeom>
          <a:ln>
            <a:noFill/>
          </a:ln>
          <a:effectLst>
            <a:outerShdw blurRad="292100" dist="139700" dir="2700000" algn="tl" rotWithShape="0">
              <a:srgbClr val="333333">
                <a:alpha val="65000"/>
              </a:srgbClr>
            </a:outerShdw>
          </a:effectLst>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5907" y="4581036"/>
            <a:ext cx="2071254" cy="2071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38110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Fonctionnalités implémentées : </a:t>
            </a:r>
          </a:p>
          <a:p>
            <a:r>
              <a:rPr lang="fr-FR" dirty="0" smtClean="0"/>
              <a:t>Algorithme de croissance par régions avec plusieurs germes</a:t>
            </a:r>
          </a:p>
          <a:p>
            <a:r>
              <a:rPr lang="fr-FR" dirty="0" smtClean="0"/>
              <a:t>Fusion de deux régions</a:t>
            </a:r>
          </a:p>
          <a:p>
            <a:r>
              <a:rPr lang="fr-FR" dirty="0" smtClean="0"/>
              <a:t>Ouverture / Fermeture morphologique après segmentation</a:t>
            </a:r>
          </a:p>
          <a:p>
            <a:r>
              <a:rPr lang="fr-FR" dirty="0" smtClean="0"/>
              <a:t>Base de cas (première version)</a:t>
            </a:r>
          </a:p>
          <a:p>
            <a:r>
              <a:rPr lang="fr-FR" dirty="0" smtClean="0"/>
              <a:t>Lecture / Ecriture fichier base de cas (première version)</a:t>
            </a:r>
          </a:p>
          <a:p>
            <a:r>
              <a:rPr lang="fr-FR" dirty="0" smtClean="0"/>
              <a:t>« Mini RàPC » simplifié</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4794712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Modélisation : Diagramme UML</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363" y="0"/>
            <a:ext cx="3223439"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20217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(image de base, puis segmentée,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68" y="1639614"/>
            <a:ext cx="11839903" cy="4287834"/>
          </a:xfrm>
          <a:prstGeom prst="rect">
            <a:avLst/>
          </a:prstGeom>
          <a:ln>
            <a:noFill/>
          </a:ln>
          <a:effectLst>
            <a:outerShdw blurRad="292100" dist="139700" dir="2700000" algn="tl" rotWithShape="0">
              <a:srgbClr val="333333">
                <a:alpha val="65000"/>
              </a:srgbClr>
            </a:outerShdw>
          </a:effectLst>
        </p:spPr>
      </p:pic>
      <p:sp>
        <p:nvSpPr>
          <p:cNvPr id="9" name="ZoneTexte 8"/>
          <p:cNvSpPr txBox="1"/>
          <p:nvPr/>
        </p:nvSpPr>
        <p:spPr>
          <a:xfrm>
            <a:off x="2538247" y="6389168"/>
            <a:ext cx="9285890" cy="369332"/>
          </a:xfrm>
          <a:prstGeom prst="rect">
            <a:avLst/>
          </a:prstGeom>
          <a:noFill/>
        </p:spPr>
        <p:txBody>
          <a:bodyPr wrap="square" rtlCol="0">
            <a:spAutoFit/>
          </a:bodyPr>
          <a:lstStyle/>
          <a:p>
            <a:r>
              <a:rPr lang="fr-FR" dirty="0" smtClean="0"/>
              <a:t>Les germes sont positionnés « à la main » pour les tests, de manière à obtenir de bons résultats</a:t>
            </a:r>
            <a:endParaRPr lang="fr-FR" dirty="0"/>
          </a:p>
        </p:txBody>
      </p:sp>
      <p:sp>
        <p:nvSpPr>
          <p:cNvPr id="10" name="ZoneTexte 9"/>
          <p:cNvSpPr txBox="1"/>
          <p:nvPr/>
        </p:nvSpPr>
        <p:spPr>
          <a:xfrm>
            <a:off x="4501055" y="5895186"/>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3294314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638300"/>
            <a:ext cx="10018713" cy="3804557"/>
          </a:xfrm>
        </p:spPr>
        <p:txBody>
          <a:bodyPr anchor="t">
            <a:normAutofit/>
          </a:bodyPr>
          <a:lstStyle/>
          <a:p>
            <a:pPr marL="0" indent="0">
              <a:buNone/>
            </a:pPr>
            <a:r>
              <a:rPr lang="fr-FR" dirty="0" smtClean="0"/>
              <a:t>RàPC = système R</a:t>
            </a:r>
            <a:r>
              <a:rPr lang="fr-FR" baseline="30000" dirty="0" smtClean="0"/>
              <a:t>4</a:t>
            </a:r>
            <a:r>
              <a:rPr lang="fr-FR" dirty="0"/>
              <a:t> :</a:t>
            </a:r>
            <a:r>
              <a:rPr lang="fr-FR" dirty="0" err="1" smtClean="0"/>
              <a:t>Retrieve</a:t>
            </a:r>
            <a:r>
              <a:rPr lang="fr-FR" dirty="0" smtClean="0"/>
              <a:t> </a:t>
            </a:r>
            <a:r>
              <a:rPr lang="fr-FR" dirty="0"/>
              <a:t>– </a:t>
            </a:r>
            <a:r>
              <a:rPr lang="fr-FR" dirty="0" err="1"/>
              <a:t>Reuse</a:t>
            </a:r>
            <a:r>
              <a:rPr lang="fr-FR" dirty="0"/>
              <a:t> – </a:t>
            </a:r>
            <a:r>
              <a:rPr lang="fr-FR" dirty="0" err="1"/>
              <a:t>Revise</a:t>
            </a:r>
            <a:r>
              <a:rPr lang="fr-FR" dirty="0"/>
              <a:t> – </a:t>
            </a:r>
            <a:r>
              <a:rPr lang="fr-FR" dirty="0" err="1" smtClean="0"/>
              <a:t>Retain</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560" y="2206071"/>
            <a:ext cx="5686212" cy="4026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08450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endParaRPr lang="fr-FR" dirty="0" smtClean="0"/>
          </a:p>
          <a:p>
            <a:pPr marL="0" indent="0">
              <a:buNone/>
            </a:pPr>
            <a:r>
              <a:rPr lang="fr-FR" dirty="0" smtClean="0"/>
              <a:t>Fermeture morphologique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30</a:t>
            </a:fld>
            <a:endParaRPr lang="en-US" dirty="0"/>
          </a:p>
        </p:txBody>
      </p:sp>
      <p:sp>
        <p:nvSpPr>
          <p:cNvPr id="6" name="ZoneTexte 5"/>
          <p:cNvSpPr txBox="1"/>
          <p:nvPr/>
        </p:nvSpPr>
        <p:spPr>
          <a:xfrm>
            <a:off x="4066947" y="5585870"/>
            <a:ext cx="5143500" cy="369332"/>
          </a:xfrm>
          <a:prstGeom prst="rect">
            <a:avLst/>
          </a:prstGeom>
          <a:noFill/>
        </p:spPr>
        <p:txBody>
          <a:bodyPr wrap="square" rtlCol="0">
            <a:spAutoFit/>
          </a:bodyPr>
          <a:lstStyle/>
          <a:p>
            <a:r>
              <a:rPr lang="fr-FR" dirty="0" smtClean="0"/>
              <a:t>Effet : comble les « trous » des objets de l’image</a:t>
            </a:r>
            <a:endParaRPr lang="fr-FR" dirty="0"/>
          </a:p>
        </p:txBody>
      </p:sp>
      <p:graphicFrame>
        <p:nvGraphicFramePr>
          <p:cNvPr id="13" name="Objet 12"/>
          <p:cNvGraphicFramePr>
            <a:graphicFrameLocks noChangeAspect="1"/>
          </p:cNvGraphicFramePr>
          <p:nvPr>
            <p:extLst>
              <p:ext uri="{D42A27DB-BD31-4B8C-83A1-F6EECF244321}">
                <p14:modId xmlns:p14="http://schemas.microsoft.com/office/powerpoint/2010/main" val="2056211906"/>
              </p:ext>
            </p:extLst>
          </p:nvPr>
        </p:nvGraphicFramePr>
        <p:xfrm>
          <a:off x="1656589" y="2102757"/>
          <a:ext cx="9846434" cy="2991757"/>
        </p:xfrm>
        <a:graphic>
          <a:graphicData uri="http://schemas.openxmlformats.org/presentationml/2006/ole">
            <mc:AlternateContent xmlns:mc="http://schemas.openxmlformats.org/markup-compatibility/2006">
              <mc:Choice xmlns:v="urn:schemas-microsoft-com:vml" Requires="v">
                <p:oleObj spid="_x0000_s2165" name="Feuille de calcul" r:id="rId4" imgW="8181895" imgH="2486031" progId="Excel.Sheet.12">
                  <p:embed/>
                </p:oleObj>
              </mc:Choice>
              <mc:Fallback>
                <p:oleObj name="Feuille de calcul" r:id="rId4" imgW="8181895" imgH="2486031" progId="Excel.Sheet.12">
                  <p:embed/>
                  <p:pic>
                    <p:nvPicPr>
                      <p:cNvPr id="0" name=""/>
                      <p:cNvPicPr/>
                      <p:nvPr/>
                    </p:nvPicPr>
                    <p:blipFill>
                      <a:blip r:embed="rId5"/>
                      <a:stretch>
                        <a:fillRect/>
                      </a:stretch>
                    </p:blipFill>
                    <p:spPr>
                      <a:xfrm>
                        <a:off x="1656589" y="2102757"/>
                        <a:ext cx="9846434" cy="2991757"/>
                      </a:xfrm>
                      <a:prstGeom prst="rect">
                        <a:avLst/>
                      </a:prstGeom>
                    </p:spPr>
                  </p:pic>
                </p:oleObj>
              </mc:Fallback>
            </mc:AlternateContent>
          </a:graphicData>
        </a:graphic>
      </p:graphicFrame>
      <p:pic>
        <p:nvPicPr>
          <p:cNvPr id="2052" name="Connecteur droit avec flèch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25" y="304800"/>
            <a:ext cx="88582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0808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méthode </a:t>
            </a:r>
            <a:r>
              <a:rPr lang="fr-FR" dirty="0" err="1" smtClean="0"/>
              <a:t>toString</a:t>
            </a:r>
            <a:r>
              <a:rPr lang="fr-FR" dirty="0" smtClean="0"/>
              <a:t>() de la base de cas associée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866" y="1464972"/>
            <a:ext cx="8631600" cy="49419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01429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Segmentation d’une tumeur (sans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249" y="1951023"/>
            <a:ext cx="11682248" cy="3090819"/>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4508938" y="5168585"/>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514499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Exemple de fusion entre deux régions (en violet foncé)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4" name="Image 3"/>
          <p:cNvPicPr>
            <a:picLocks noChangeAspect="1"/>
          </p:cNvPicPr>
          <p:nvPr/>
        </p:nvPicPr>
        <p:blipFill>
          <a:blip r:embed="rId2"/>
          <a:stretch>
            <a:fillRect/>
          </a:stretch>
        </p:blipFill>
        <p:spPr>
          <a:xfrm>
            <a:off x="3749894" y="1639614"/>
            <a:ext cx="4629150" cy="5019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48242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Cas d’une image « compliquée » ou de « mauvaise qualité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728" y="1639614"/>
            <a:ext cx="7381875" cy="4924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70838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mauvaise segmentation de la tumeur et du rein sein</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35</a:t>
            </a:fld>
            <a:endParaRPr lang="en-US" dirty="0"/>
          </a:p>
        </p:txBody>
      </p:sp>
      <p:sp>
        <p:nvSpPr>
          <p:cNvPr id="7" name="ZoneTexte 6"/>
          <p:cNvSpPr txBox="1"/>
          <p:nvPr/>
        </p:nvSpPr>
        <p:spPr>
          <a:xfrm>
            <a:off x="7220606" y="5665934"/>
            <a:ext cx="5360275" cy="369332"/>
          </a:xfrm>
          <a:prstGeom prst="rect">
            <a:avLst/>
          </a:prstGeom>
          <a:noFill/>
        </p:spPr>
        <p:txBody>
          <a:bodyPr wrap="square" rtlCol="0">
            <a:spAutoFit/>
          </a:bodyPr>
          <a:lstStyle/>
          <a:p>
            <a:r>
              <a:rPr lang="fr-FR" dirty="0" smtClean="0"/>
              <a:t>Seuil global : 10   Seuil local : 5</a:t>
            </a:r>
            <a:endParaRPr lang="fr-FR"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90" y="1639614"/>
            <a:ext cx="11027876" cy="4001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313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isolation du rein sein sur cette image </a:t>
            </a:r>
            <a:r>
              <a:rPr lang="fr-FR" dirty="0" smtClean="0">
                <a:sym typeface="Wingdings" panose="05000000000000000000" pitchFamily="2" charset="2"/>
              </a:rPr>
              <a:t> gros seuils nécessaires</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36</a:t>
            </a:fld>
            <a:endParaRPr lang="en-US" dirty="0"/>
          </a:p>
        </p:txBody>
      </p:sp>
      <p:sp>
        <p:nvSpPr>
          <p:cNvPr id="7" name="ZoneTexte 6"/>
          <p:cNvSpPr txBox="1"/>
          <p:nvPr/>
        </p:nvSpPr>
        <p:spPr>
          <a:xfrm>
            <a:off x="7220606" y="5794178"/>
            <a:ext cx="5360275" cy="369332"/>
          </a:xfrm>
          <a:prstGeom prst="rect">
            <a:avLst/>
          </a:prstGeom>
          <a:noFill/>
        </p:spPr>
        <p:txBody>
          <a:bodyPr wrap="square" rtlCol="0">
            <a:spAutoFit/>
          </a:bodyPr>
          <a:lstStyle/>
          <a:p>
            <a:r>
              <a:rPr lang="fr-FR" dirty="0" smtClean="0"/>
              <a:t>Seuil global : 53  Seuil local : 15</a:t>
            </a:r>
            <a:endParaRPr lang="fr-FR" dirty="0"/>
          </a:p>
        </p:txBody>
      </p:sp>
      <p:pic>
        <p:nvPicPr>
          <p:cNvPr id="4" name="Image 3"/>
          <p:cNvPicPr>
            <a:picLocks noChangeAspect="1"/>
          </p:cNvPicPr>
          <p:nvPr/>
        </p:nvPicPr>
        <p:blipFill>
          <a:blip r:embed="rId2"/>
          <a:stretch>
            <a:fillRect/>
          </a:stretch>
        </p:blipFill>
        <p:spPr>
          <a:xfrm>
            <a:off x="904582" y="1781734"/>
            <a:ext cx="10598441" cy="38367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40001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dirty="0" smtClean="0"/>
          </a:p>
          <a:p>
            <a:pPr marL="0" indent="0">
              <a:buNone/>
            </a:pPr>
            <a:r>
              <a:rPr lang="fr-FR" dirty="0" smtClean="0"/>
              <a:t>Conclusion :</a:t>
            </a:r>
          </a:p>
          <a:p>
            <a:r>
              <a:rPr lang="fr-FR" dirty="0" smtClean="0"/>
              <a:t> Il faudra sûrement utiliser des seuils différents pour chaque germe</a:t>
            </a:r>
          </a:p>
          <a:p>
            <a:r>
              <a:rPr lang="fr-FR" dirty="0" smtClean="0"/>
              <a:t>Un prétraitement est parfois nécessaire pour faire ressortir les organes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1278964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705" y="1814570"/>
            <a:ext cx="4187014" cy="3036384"/>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998" y="1814569"/>
            <a:ext cx="4075416" cy="2948836"/>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900485" y="4874871"/>
            <a:ext cx="2538249" cy="369332"/>
          </a:xfrm>
          <a:prstGeom prst="rect">
            <a:avLst/>
          </a:prstGeom>
          <a:noFill/>
        </p:spPr>
        <p:txBody>
          <a:bodyPr wrap="square" rtlCol="0">
            <a:spAutoFit/>
          </a:bodyPr>
          <a:lstStyle/>
          <a:p>
            <a:r>
              <a:rPr lang="fr-FR" dirty="0" err="1" smtClean="0"/>
              <a:t>Unsharp</a:t>
            </a:r>
            <a:r>
              <a:rPr lang="fr-FR" dirty="0" smtClean="0"/>
              <a:t> </a:t>
            </a:r>
            <a:r>
              <a:rPr lang="fr-FR" dirty="0" err="1" smtClean="0"/>
              <a:t>mask</a:t>
            </a:r>
            <a:r>
              <a:rPr lang="fr-FR" dirty="0" smtClean="0"/>
              <a:t> </a:t>
            </a:r>
            <a:endParaRPr lang="fr-FR" dirty="0"/>
          </a:p>
        </p:txBody>
      </p:sp>
      <p:sp>
        <p:nvSpPr>
          <p:cNvPr id="8" name="ZoneTexte 7"/>
          <p:cNvSpPr txBox="1"/>
          <p:nvPr/>
        </p:nvSpPr>
        <p:spPr>
          <a:xfrm>
            <a:off x="6854908" y="4874871"/>
            <a:ext cx="3775871" cy="369332"/>
          </a:xfrm>
          <a:prstGeom prst="rect">
            <a:avLst/>
          </a:prstGeom>
          <a:noFill/>
        </p:spPr>
        <p:txBody>
          <a:bodyPr wrap="square" rtlCol="0">
            <a:spAutoFit/>
          </a:bodyPr>
          <a:lstStyle/>
          <a:p>
            <a:r>
              <a:rPr lang="fr-FR" dirty="0" err="1"/>
              <a:t>Unsharp</a:t>
            </a:r>
            <a:r>
              <a:rPr lang="fr-FR" dirty="0"/>
              <a:t> </a:t>
            </a:r>
            <a:r>
              <a:rPr lang="fr-FR" dirty="0" err="1"/>
              <a:t>mask</a:t>
            </a:r>
            <a:r>
              <a:rPr lang="fr-FR" dirty="0"/>
              <a:t> </a:t>
            </a:r>
            <a:r>
              <a:rPr lang="fr-FR" dirty="0" smtClean="0"/>
              <a:t> + Convolution</a:t>
            </a:r>
            <a:endParaRPr lang="fr-FR" dirty="0"/>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3731" y="5554324"/>
            <a:ext cx="1609950" cy="990738"/>
          </a:xfrm>
          <a:prstGeom prst="rect">
            <a:avLst/>
          </a:prstGeom>
        </p:spPr>
      </p:pic>
      <p:sp>
        <p:nvSpPr>
          <p:cNvPr id="11" name="ZoneTexte 10"/>
          <p:cNvSpPr txBox="1"/>
          <p:nvPr/>
        </p:nvSpPr>
        <p:spPr>
          <a:xfrm>
            <a:off x="2672039" y="5619332"/>
            <a:ext cx="2128345"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Radius : 30 pixels</a:t>
            </a:r>
          </a:p>
          <a:p>
            <a:r>
              <a:rPr lang="fr-FR" dirty="0" smtClean="0"/>
              <a:t>Poids Masque : 0,8</a:t>
            </a:r>
            <a:endParaRPr lang="fr-FR" dirty="0"/>
          </a:p>
        </p:txBody>
      </p:sp>
    </p:spTree>
    <p:extLst>
      <p:ext uri="{BB962C8B-B14F-4D97-AF65-F5344CB8AC3E}">
        <p14:creationId xmlns:p14="http://schemas.microsoft.com/office/powerpoint/2010/main" val="23784598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premiers résultats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39</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289" y="1649702"/>
            <a:ext cx="10553700" cy="3793156"/>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7734956" y="5518789"/>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6094476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810656"/>
            <a:ext cx="10593390" cy="4056475"/>
          </a:xfrm>
        </p:spPr>
        <p:txBody>
          <a:bodyPr anchor="t">
            <a:noAutofit/>
          </a:bodyPr>
          <a:lstStyle/>
          <a:p>
            <a:pPr marL="0" indent="0">
              <a:buNone/>
            </a:pPr>
            <a:r>
              <a:rPr lang="fr-FR" sz="2200" dirty="0" smtClean="0"/>
              <a:t>Idée : à partir d’un scanner donné,</a:t>
            </a:r>
          </a:p>
          <a:p>
            <a:pPr marL="0" indent="0">
              <a:buNone/>
            </a:pPr>
            <a:r>
              <a:rPr lang="fr-FR" sz="2200" dirty="0" smtClean="0"/>
              <a:t> déterminer la position optimale des </a:t>
            </a:r>
          </a:p>
          <a:p>
            <a:pPr marL="0" indent="0">
              <a:buNone/>
            </a:pPr>
            <a:r>
              <a:rPr lang="fr-FR" sz="2200" dirty="0" smtClean="0"/>
              <a:t>pixels germes (+seuils) </a:t>
            </a:r>
          </a:p>
          <a:p>
            <a:pPr marL="0" indent="0">
              <a:buNone/>
            </a:pPr>
            <a:r>
              <a:rPr lang="fr-FR" sz="2200" dirty="0" smtClean="0"/>
              <a:t>en vue d’une segmentation </a:t>
            </a:r>
          </a:p>
          <a:p>
            <a:pPr marL="0" indent="0">
              <a:buNone/>
            </a:pPr>
            <a:r>
              <a:rPr lang="fr-FR" sz="2200" dirty="0" smtClean="0"/>
              <a:t>par croissance de régions.</a:t>
            </a:r>
          </a:p>
          <a:p>
            <a:pPr marL="0" indent="0">
              <a:buNone/>
            </a:pPr>
            <a:endParaRPr lang="fr-FR" sz="2200" dirty="0" smtClean="0">
              <a:sym typeface="Wingdings" panose="05000000000000000000" pitchFamily="2" charset="2"/>
            </a:endParaRPr>
          </a:p>
          <a:p>
            <a:pPr marL="0" indent="0">
              <a:buNone/>
            </a:pPr>
            <a:endParaRPr lang="fr-FR" sz="2200" dirty="0">
              <a:sym typeface="Wingdings" panose="05000000000000000000" pitchFamily="2" charset="2"/>
            </a:endParaRPr>
          </a:p>
          <a:p>
            <a:pPr marL="0" indent="0">
              <a:buNone/>
            </a:pPr>
            <a:r>
              <a:rPr lang="fr-FR" sz="2200" dirty="0" smtClean="0">
                <a:sym typeface="Wingdings" panose="05000000000000000000" pitchFamily="2" charset="2"/>
              </a:rPr>
              <a:t>Scanner + informations (« image » / « nonimage »)   positions des germes + seuils</a:t>
            </a:r>
            <a:endParaRPr lang="fr-FR" sz="2200" dirty="0" smtClean="0"/>
          </a:p>
          <a:p>
            <a:pPr marL="0" indent="0">
              <a:buNone/>
            </a:pPr>
            <a:endParaRPr lang="fr-FR" sz="2200" dirty="0"/>
          </a:p>
          <a:p>
            <a:pPr marL="0" indent="0">
              <a:buNone/>
            </a:pPr>
            <a:endParaRPr lang="fr-FR" sz="2200" dirty="0" smtClean="0"/>
          </a:p>
          <a:p>
            <a:pPr marL="514350" indent="-514350">
              <a:buAutoNum type="romanUcPeriod"/>
            </a:pP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356" y="1006472"/>
            <a:ext cx="5450473" cy="39949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74937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Problème du prétraitement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40</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sp>
        <p:nvSpPr>
          <p:cNvPr id="12" name="ZoneTexte 11"/>
          <p:cNvSpPr txBox="1"/>
          <p:nvPr/>
        </p:nvSpPr>
        <p:spPr>
          <a:xfrm>
            <a:off x="7658756" y="5548907"/>
            <a:ext cx="5360275" cy="369332"/>
          </a:xfrm>
          <a:prstGeom prst="rect">
            <a:avLst/>
          </a:prstGeom>
          <a:noFill/>
        </p:spPr>
        <p:txBody>
          <a:bodyPr wrap="square" rtlCol="0">
            <a:spAutoFit/>
          </a:bodyPr>
          <a:lstStyle/>
          <a:p>
            <a:r>
              <a:rPr lang="fr-FR" dirty="0" smtClean="0"/>
              <a:t>Seuil global : 30  Seuil local : 15</a:t>
            </a:r>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086" y="1639614"/>
            <a:ext cx="9807937" cy="3849757"/>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2746191" y="6080997"/>
            <a:ext cx="8205665" cy="646331"/>
          </a:xfrm>
          <a:prstGeom prst="rect">
            <a:avLst/>
          </a:prstGeom>
          <a:noFill/>
        </p:spPr>
        <p:txBody>
          <a:bodyPr wrap="square" rtlCol="0">
            <a:spAutoFit/>
          </a:bodyPr>
          <a:lstStyle/>
          <a:p>
            <a:r>
              <a:rPr lang="fr-FR" dirty="0" smtClean="0"/>
              <a:t>Un même prétraitement ne fonctionne pas forcément pour deux images différentes, et peut détériorer les résultats</a:t>
            </a:r>
            <a:endParaRPr lang="fr-FR" dirty="0"/>
          </a:p>
        </p:txBody>
      </p:sp>
    </p:spTree>
    <p:extLst>
      <p:ext uri="{BB962C8B-B14F-4D97-AF65-F5344CB8AC3E}">
        <p14:creationId xmlns:p14="http://schemas.microsoft.com/office/powerpoint/2010/main" val="35673083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2625337"/>
            <a:ext cx="10018713" cy="1327301"/>
          </a:xfrm>
        </p:spPr>
        <p:txBody>
          <a:bodyPr/>
          <a:lstStyle/>
          <a:p>
            <a:r>
              <a:rPr lang="fr-FR" dirty="0" smtClean="0"/>
              <a:t>Démonstration Mini - RàPC</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6070658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2656868"/>
            <a:ext cx="10018713" cy="1327301"/>
          </a:xfrm>
        </p:spPr>
        <p:txBody>
          <a:bodyPr/>
          <a:lstStyle/>
          <a:p>
            <a:r>
              <a:rPr lang="fr-FR" dirty="0" smtClean="0"/>
              <a:t>TODO : Suppression muscles + </a:t>
            </a:r>
            <a:r>
              <a:rPr lang="fr-FR" dirty="0" err="1" smtClean="0"/>
              <a:t>Fuzzy</a:t>
            </a: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18507397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Idée</a:t>
            </a:r>
            <a:r>
              <a:rPr lang="fr-FR" dirty="0" smtClean="0"/>
              <a:t> : les muscles et la tumeur de rein sont parfois collés et de même intensité en niveaux de gris </a:t>
            </a:r>
            <a:r>
              <a:rPr lang="fr-FR" dirty="0" smtClean="0">
                <a:sym typeface="Wingdings" panose="05000000000000000000" pitchFamily="2" charset="2"/>
              </a:rPr>
              <a:t> il est inutile de conserver les muscles dans notre cas d’étude</a:t>
            </a:r>
            <a:endParaRPr lang="fr-FR" dirty="0" smtClean="0"/>
          </a:p>
          <a:p>
            <a:pPr marL="0" indent="0">
              <a:buNone/>
            </a:pPr>
            <a:r>
              <a:rPr lang="fr-FR" b="1" dirty="0" smtClean="0"/>
              <a:t>Objectif</a:t>
            </a:r>
            <a:r>
              <a:rPr lang="fr-FR" dirty="0" smtClean="0"/>
              <a:t> : améliorer la segmentation de la tumeur du rein, en évitant que la croissance de région ne se propage vers les muscles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43</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751" y="2909727"/>
            <a:ext cx="5461469" cy="36433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19845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b="1" dirty="0" smtClean="0"/>
          </a:p>
          <a:p>
            <a:pPr marL="0" indent="0">
              <a:buNone/>
            </a:pPr>
            <a:r>
              <a:rPr lang="fr-FR" b="1" dirty="0" smtClean="0"/>
              <a:t>Algorithme proposé : </a:t>
            </a:r>
            <a:endParaRPr lang="fr-FR" dirty="0" smtClean="0"/>
          </a:p>
          <a:p>
            <a:pPr marL="457200" indent="-457200">
              <a:buClrTx/>
              <a:buSzPct val="120000"/>
              <a:buFont typeface="+mj-lt"/>
              <a:buAutoNum type="arabicPeriod"/>
            </a:pPr>
            <a:r>
              <a:rPr lang="fr-FR" dirty="0" smtClean="0"/>
              <a:t>Placer des germes sur les muscles (sur l’image de base)</a:t>
            </a:r>
          </a:p>
          <a:p>
            <a:pPr marL="457200" indent="-457200">
              <a:buClrTx/>
              <a:buSzPct val="120000"/>
              <a:buFont typeface="+mj-lt"/>
              <a:buAutoNum type="arabicPeriod"/>
            </a:pPr>
            <a:r>
              <a:rPr lang="fr-FR" dirty="0" smtClean="0"/>
              <a:t>Segmenter par croissance de région les muscles</a:t>
            </a:r>
          </a:p>
          <a:p>
            <a:pPr marL="457200" indent="-457200">
              <a:buClrTx/>
              <a:buSzPct val="120000"/>
              <a:buFont typeface="+mj-lt"/>
              <a:buAutoNum type="arabicPeriod"/>
            </a:pPr>
            <a:r>
              <a:rPr lang="fr-FR" dirty="0" smtClean="0"/>
              <a:t>Supprimer les régions ainsi créées ( = niveau de gris à zéro)</a:t>
            </a:r>
          </a:p>
          <a:p>
            <a:pPr marL="457200" indent="-457200">
              <a:buClrTx/>
              <a:buSzPct val="120000"/>
              <a:buFont typeface="+mj-lt"/>
              <a:buAutoNum type="arabicPeriod"/>
            </a:pPr>
            <a:r>
              <a:rPr lang="fr-FR" dirty="0" smtClean="0"/>
              <a:t>Lancer une nouvelle segmentation avec des germes placés sur les organes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13335234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Problème : </a:t>
            </a:r>
          </a:p>
          <a:p>
            <a:pPr marL="0" indent="0">
              <a:spcBef>
                <a:spcPts val="0"/>
              </a:spcBef>
              <a:spcAft>
                <a:spcPts val="0"/>
              </a:spcAft>
              <a:buNone/>
            </a:pPr>
            <a:r>
              <a:rPr lang="fr-FR" dirty="0" smtClean="0"/>
              <a:t>En supprimant les muscles on risque de supprimer la tumeur </a:t>
            </a:r>
          </a:p>
          <a:p>
            <a:pPr marL="0" indent="0">
              <a:spcBef>
                <a:spcPts val="0"/>
              </a:spcBef>
              <a:spcAft>
                <a:spcPts val="0"/>
              </a:spcAft>
              <a:buNone/>
            </a:pPr>
            <a:r>
              <a:rPr lang="fr-FR" dirty="0" smtClean="0">
                <a:sym typeface="Wingdings" panose="05000000000000000000" pitchFamily="2" charset="2"/>
              </a:rPr>
              <a:t> Même problème que lors de la segmentation « classique »  prétraitement nécessaire</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45</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849" y="2695904"/>
            <a:ext cx="6018328" cy="40148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09483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008993"/>
            <a:ext cx="10577061" cy="4433865"/>
          </a:xfrm>
        </p:spPr>
        <p:txBody>
          <a:bodyPr anchor="t">
            <a:normAutofit/>
          </a:bodyPr>
          <a:lstStyle/>
          <a:p>
            <a:pPr marL="0" indent="0">
              <a:buNone/>
            </a:pPr>
            <a:r>
              <a:rPr lang="fr-FR" b="1" dirty="0" smtClean="0"/>
              <a:t>Résultats obtenus : </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46</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841" y="1506802"/>
            <a:ext cx="7216014" cy="522507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1280629" y="2364135"/>
            <a:ext cx="1297365" cy="646331"/>
          </a:xfrm>
          <a:prstGeom prst="rect">
            <a:avLst/>
          </a:prstGeom>
          <a:noFill/>
        </p:spPr>
        <p:txBody>
          <a:bodyPr wrap="square" rtlCol="0">
            <a:spAutoFit/>
          </a:bodyPr>
          <a:lstStyle/>
          <a:p>
            <a:r>
              <a:rPr lang="fr-FR" dirty="0" smtClean="0"/>
              <a:t>Image prétraitée</a:t>
            </a:r>
            <a:endParaRPr lang="fr-FR" dirty="0"/>
          </a:p>
        </p:txBody>
      </p:sp>
      <p:sp>
        <p:nvSpPr>
          <p:cNvPr id="8" name="ZoneTexte 7"/>
          <p:cNvSpPr txBox="1"/>
          <p:nvPr/>
        </p:nvSpPr>
        <p:spPr>
          <a:xfrm>
            <a:off x="9945302" y="2364135"/>
            <a:ext cx="1744168" cy="646331"/>
          </a:xfrm>
          <a:prstGeom prst="rect">
            <a:avLst/>
          </a:prstGeom>
          <a:noFill/>
        </p:spPr>
        <p:txBody>
          <a:bodyPr wrap="square" rtlCol="0">
            <a:spAutoFit/>
          </a:bodyPr>
          <a:lstStyle/>
          <a:p>
            <a:r>
              <a:rPr lang="fr-FR" dirty="0" smtClean="0"/>
              <a:t>Segmentation muscles</a:t>
            </a:r>
            <a:endParaRPr lang="fr-FR" dirty="0"/>
          </a:p>
        </p:txBody>
      </p:sp>
      <p:sp>
        <p:nvSpPr>
          <p:cNvPr id="9" name="ZoneTexte 8"/>
          <p:cNvSpPr txBox="1"/>
          <p:nvPr/>
        </p:nvSpPr>
        <p:spPr>
          <a:xfrm>
            <a:off x="1110206" y="5008663"/>
            <a:ext cx="1638212" cy="646331"/>
          </a:xfrm>
          <a:prstGeom prst="rect">
            <a:avLst/>
          </a:prstGeom>
          <a:noFill/>
        </p:spPr>
        <p:txBody>
          <a:bodyPr wrap="square" rtlCol="0">
            <a:spAutoFit/>
          </a:bodyPr>
          <a:lstStyle/>
          <a:p>
            <a:r>
              <a:rPr lang="fr-FR" dirty="0" smtClean="0"/>
              <a:t>Suppression muscles</a:t>
            </a:r>
            <a:endParaRPr lang="fr-FR" dirty="0"/>
          </a:p>
        </p:txBody>
      </p:sp>
      <p:sp>
        <p:nvSpPr>
          <p:cNvPr id="10" name="ZoneTexte 9"/>
          <p:cNvSpPr txBox="1"/>
          <p:nvPr/>
        </p:nvSpPr>
        <p:spPr>
          <a:xfrm>
            <a:off x="9950139" y="5003892"/>
            <a:ext cx="1639559" cy="646331"/>
          </a:xfrm>
          <a:prstGeom prst="rect">
            <a:avLst/>
          </a:prstGeom>
          <a:noFill/>
        </p:spPr>
        <p:txBody>
          <a:bodyPr wrap="square" rtlCol="0">
            <a:spAutoFit/>
          </a:bodyPr>
          <a:lstStyle/>
          <a:p>
            <a:r>
              <a:rPr lang="fr-FR" dirty="0" smtClean="0"/>
              <a:t>Segmentation tumeur</a:t>
            </a:r>
            <a:endParaRPr lang="fr-FR" dirty="0"/>
          </a:p>
        </p:txBody>
      </p:sp>
      <p:sp>
        <p:nvSpPr>
          <p:cNvPr id="12" name="ZoneTexte 11"/>
          <p:cNvSpPr txBox="1"/>
          <p:nvPr/>
        </p:nvSpPr>
        <p:spPr>
          <a:xfrm>
            <a:off x="5600700"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1</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3" name="ZoneTexte 12"/>
          <p:cNvSpPr txBox="1"/>
          <p:nvPr/>
        </p:nvSpPr>
        <p:spPr>
          <a:xfrm>
            <a:off x="9294866"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2</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4" name="ZoneTexte 13"/>
          <p:cNvSpPr txBox="1"/>
          <p:nvPr/>
        </p:nvSpPr>
        <p:spPr>
          <a:xfrm>
            <a:off x="5600700"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3</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5" name="ZoneTexte 14"/>
          <p:cNvSpPr txBox="1"/>
          <p:nvPr/>
        </p:nvSpPr>
        <p:spPr>
          <a:xfrm>
            <a:off x="9294865"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4</a:t>
            </a:r>
            <a:endParaRPr lang="fr-F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04160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122058"/>
          </a:xfrm>
        </p:spPr>
        <p:txBody>
          <a:bodyPr anchor="t">
            <a:normAutofit fontScale="77500" lnSpcReduction="20000"/>
          </a:bodyPr>
          <a:lstStyle/>
          <a:p>
            <a:pPr marL="0" indent="0">
              <a:buNone/>
            </a:pPr>
            <a:r>
              <a:rPr lang="fr-FR" b="1" dirty="0" smtClean="0"/>
              <a:t>TODO : </a:t>
            </a:r>
          </a:p>
          <a:p>
            <a:pPr marL="0" indent="0">
              <a:buNone/>
            </a:pPr>
            <a:r>
              <a:rPr lang="fr-FR" b="1" dirty="0"/>
              <a:t>	</a:t>
            </a:r>
            <a:r>
              <a:rPr lang="fr-FR" b="1" dirty="0" smtClean="0"/>
              <a:t>définir relations spatiales</a:t>
            </a:r>
          </a:p>
          <a:p>
            <a:pPr marL="0" indent="0">
              <a:buNone/>
            </a:pPr>
            <a:r>
              <a:rPr lang="fr-FR" b="1" dirty="0"/>
              <a:t>	</a:t>
            </a:r>
            <a:r>
              <a:rPr lang="fr-FR" b="1" dirty="0" smtClean="0"/>
              <a:t>ontologie</a:t>
            </a:r>
          </a:p>
          <a:p>
            <a:pPr marL="0" indent="0">
              <a:buNone/>
            </a:pPr>
            <a:r>
              <a:rPr lang="fr-FR" b="1" dirty="0"/>
              <a:t>	</a:t>
            </a:r>
            <a:r>
              <a:rPr lang="fr-FR" b="1" dirty="0" smtClean="0"/>
              <a:t>LD, OWL, Protégé</a:t>
            </a:r>
          </a:p>
          <a:p>
            <a:pPr marL="0" indent="0">
              <a:buNone/>
            </a:pPr>
            <a:r>
              <a:rPr lang="fr-FR" b="1" dirty="0"/>
              <a:t>	</a:t>
            </a:r>
            <a:r>
              <a:rPr lang="fr-FR" b="1" dirty="0" smtClean="0"/>
              <a:t>exemples (d’après les articles)</a:t>
            </a:r>
          </a:p>
          <a:p>
            <a:pPr marL="0" indent="0">
              <a:buNone/>
            </a:pPr>
            <a:r>
              <a:rPr lang="fr-FR" b="1" dirty="0"/>
              <a:t>	</a:t>
            </a:r>
            <a:r>
              <a:rPr lang="fr-FR" b="1" dirty="0" smtClean="0"/>
              <a:t>définir logique floue</a:t>
            </a:r>
          </a:p>
          <a:p>
            <a:pPr marL="0" indent="0">
              <a:buNone/>
            </a:pPr>
            <a:r>
              <a:rPr lang="fr-FR" b="1" dirty="0"/>
              <a:t>	</a:t>
            </a:r>
            <a:r>
              <a:rPr lang="fr-FR" b="1" dirty="0" smtClean="0"/>
              <a:t>donner le lien avec les relations spatiales</a:t>
            </a:r>
          </a:p>
          <a:p>
            <a:pPr marL="0" indent="0">
              <a:buNone/>
            </a:pPr>
            <a:r>
              <a:rPr lang="fr-FR" b="1" dirty="0"/>
              <a:t>	</a:t>
            </a:r>
            <a:r>
              <a:rPr lang="fr-FR" b="1" dirty="0" smtClean="0"/>
              <a:t>exemples (d’après les articles)</a:t>
            </a:r>
          </a:p>
          <a:p>
            <a:pPr marL="0" indent="0">
              <a:buNone/>
            </a:pPr>
            <a:r>
              <a:rPr lang="fr-FR" b="1" dirty="0"/>
              <a:t>	</a:t>
            </a:r>
            <a:r>
              <a:rPr lang="fr-FR" b="1" dirty="0" smtClean="0"/>
              <a:t>expliquer l’algorithme de l’article sur la segmentation du cerveau</a:t>
            </a:r>
          </a:p>
          <a:p>
            <a:pPr marL="0" indent="0">
              <a:buNone/>
            </a:pPr>
            <a:r>
              <a:rPr lang="fr-FR" b="1" dirty="0"/>
              <a:t>	</a:t>
            </a:r>
            <a:r>
              <a:rPr lang="fr-FR" b="1" dirty="0" smtClean="0"/>
              <a:t>donner l’exemple que j’ai codé avec le cercle</a:t>
            </a:r>
          </a:p>
          <a:p>
            <a:pPr marL="0" indent="0">
              <a:buNone/>
            </a:pPr>
            <a:r>
              <a:rPr lang="fr-FR" b="1" dirty="0"/>
              <a:t>	</a:t>
            </a:r>
            <a:r>
              <a:rPr lang="fr-FR" b="1" dirty="0" smtClean="0"/>
              <a:t>expliquer la différence de l’approche contour actif par rapport à la croissance de région</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27399870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122058"/>
          </a:xfrm>
        </p:spPr>
        <p:txBody>
          <a:bodyPr anchor="t">
            <a:normAutofit/>
          </a:bodyPr>
          <a:lstStyle/>
          <a:p>
            <a:pPr marL="0" indent="0">
              <a:buNone/>
            </a:pPr>
            <a:r>
              <a:rPr lang="fr-FR" b="1" dirty="0" smtClean="0"/>
              <a:t>Présentation basée principalement sur deux articles :</a:t>
            </a:r>
          </a:p>
          <a:p>
            <a:pPr marL="0" indent="0">
              <a:buNone/>
            </a:pPr>
            <a:endParaRPr lang="fr-FR" b="1" dirty="0"/>
          </a:p>
          <a:p>
            <a:r>
              <a:rPr lang="fr-FR" b="1" dirty="0" smtClean="0"/>
              <a:t>[1] </a:t>
            </a:r>
            <a:r>
              <a:rPr lang="fr-FR" i="1" u="sng" dirty="0" err="1" smtClean="0"/>
              <a:t>Fuzzy</a:t>
            </a:r>
            <a:r>
              <a:rPr lang="fr-FR" i="1" u="sng" dirty="0" smtClean="0"/>
              <a:t> </a:t>
            </a:r>
            <a:r>
              <a:rPr lang="fr-FR" i="1" u="sng" dirty="0"/>
              <a:t>spatial relation </a:t>
            </a:r>
            <a:r>
              <a:rPr lang="fr-FR" i="1" u="sng" dirty="0" err="1"/>
              <a:t>ontology</a:t>
            </a:r>
            <a:r>
              <a:rPr lang="fr-FR" i="1" u="sng" dirty="0"/>
              <a:t> for image </a:t>
            </a:r>
            <a:r>
              <a:rPr lang="fr-FR" i="1" u="sng" dirty="0" err="1" smtClean="0"/>
              <a:t>interpretation</a:t>
            </a:r>
            <a:endParaRPr lang="fr-FR" i="1" u="sng" dirty="0" smtClean="0"/>
          </a:p>
          <a:p>
            <a:pPr marL="0" indent="0">
              <a:buNone/>
            </a:pPr>
            <a:r>
              <a:rPr lang="fr-FR" dirty="0"/>
              <a:t> </a:t>
            </a:r>
            <a:r>
              <a:rPr lang="fr-FR" dirty="0" smtClean="0"/>
              <a:t>    Céline </a:t>
            </a:r>
            <a:r>
              <a:rPr lang="fr-FR" dirty="0" err="1" smtClean="0"/>
              <a:t>Hudelot</a:t>
            </a:r>
            <a:r>
              <a:rPr lang="fr-FR" dirty="0" smtClean="0"/>
              <a:t>, </a:t>
            </a:r>
            <a:r>
              <a:rPr lang="fr-FR" dirty="0"/>
              <a:t>Jamal </a:t>
            </a:r>
            <a:r>
              <a:rPr lang="fr-FR" dirty="0" smtClean="0"/>
              <a:t>Atif, </a:t>
            </a:r>
            <a:r>
              <a:rPr lang="fr-FR" dirty="0"/>
              <a:t>Isabelle </a:t>
            </a:r>
            <a:r>
              <a:rPr lang="fr-FR" dirty="0" smtClean="0"/>
              <a:t>Bloch, 2008</a:t>
            </a:r>
          </a:p>
          <a:p>
            <a:r>
              <a:rPr lang="en-US" b="1" dirty="0" smtClean="0"/>
              <a:t>[2] </a:t>
            </a:r>
            <a:r>
              <a:rPr lang="en-US" i="1" u="sng" dirty="0" smtClean="0"/>
              <a:t>Integration </a:t>
            </a:r>
            <a:r>
              <a:rPr lang="en-US" i="1" u="sng" dirty="0"/>
              <a:t>of fuzzy spatial relations in deformable models—Application to </a:t>
            </a:r>
            <a:r>
              <a:rPr lang="en-US" i="1" u="sng" dirty="0" smtClean="0"/>
              <a:t>brain MRI segmentation</a:t>
            </a:r>
          </a:p>
          <a:p>
            <a:pPr marL="0" indent="0">
              <a:buNone/>
            </a:pPr>
            <a:r>
              <a:rPr lang="en-US" dirty="0"/>
              <a:t>     Olivier </a:t>
            </a:r>
            <a:r>
              <a:rPr lang="en-US" dirty="0" err="1" smtClean="0"/>
              <a:t>Colliot</a:t>
            </a:r>
            <a:r>
              <a:rPr lang="en-US" dirty="0" smtClean="0"/>
              <a:t>, </a:t>
            </a:r>
            <a:r>
              <a:rPr lang="en-US" dirty="0"/>
              <a:t>Oscar </a:t>
            </a:r>
            <a:r>
              <a:rPr lang="en-US" dirty="0" err="1"/>
              <a:t>Camara</a:t>
            </a:r>
            <a:r>
              <a:rPr lang="en-US" dirty="0"/>
              <a:t>, Isabelle </a:t>
            </a:r>
            <a:r>
              <a:rPr lang="en-US" dirty="0" smtClean="0"/>
              <a:t>Bloch, 2006</a:t>
            </a:r>
          </a:p>
          <a:p>
            <a:pPr marL="0" indent="0">
              <a:buNone/>
            </a:pPr>
            <a:r>
              <a:rPr lang="en-US" dirty="0"/>
              <a:t> </a:t>
            </a:r>
            <a:r>
              <a:rPr lang="en-US" dirty="0" smtClean="0"/>
              <a:t>    (TELECOM </a:t>
            </a:r>
            <a:r>
              <a:rPr lang="en-US" dirty="0" err="1" smtClean="0"/>
              <a:t>ParisTech</a:t>
            </a:r>
            <a:r>
              <a:rPr lang="en-US" dirty="0" smtClean="0"/>
              <a:t>)</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24436333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911456"/>
          </a:xfrm>
        </p:spPr>
        <p:txBody>
          <a:bodyPr anchor="t">
            <a:normAutofit lnSpcReduction="10000"/>
          </a:bodyPr>
          <a:lstStyle/>
          <a:p>
            <a:pPr marL="0" indent="0">
              <a:buNone/>
            </a:pPr>
            <a:r>
              <a:rPr lang="fr-FR" sz="2800" b="1" dirty="0" smtClean="0"/>
              <a:t>Les relations spatiales : </a:t>
            </a:r>
          </a:p>
          <a:p>
            <a:pPr marL="0" indent="0">
              <a:buNone/>
            </a:pPr>
            <a:r>
              <a:rPr lang="fr-FR" b="1" dirty="0" smtClean="0"/>
              <a:t>Idée :              </a:t>
            </a:r>
            <a:r>
              <a:rPr lang="fr-FR" dirty="0" smtClean="0"/>
              <a:t>Décrire la position d’objets les uns par rapport aux autres</a:t>
            </a:r>
          </a:p>
          <a:p>
            <a:pPr marL="0" indent="0">
              <a:buNone/>
            </a:pPr>
            <a:r>
              <a:rPr lang="fr-FR" b="1" dirty="0" smtClean="0"/>
              <a:t>Exemples</a:t>
            </a:r>
            <a:r>
              <a:rPr lang="fr-FR" dirty="0" smtClean="0"/>
              <a:t> </a:t>
            </a:r>
            <a:r>
              <a:rPr lang="fr-FR" i="1" dirty="0" smtClean="0"/>
              <a:t>:    X à droite de Y</a:t>
            </a:r>
            <a:r>
              <a:rPr lang="fr-FR" dirty="0" smtClean="0"/>
              <a:t>, </a:t>
            </a:r>
            <a:r>
              <a:rPr lang="fr-FR" i="1" dirty="0" smtClean="0"/>
              <a:t>X proche de Y</a:t>
            </a:r>
            <a:r>
              <a:rPr lang="fr-FR" dirty="0" smtClean="0"/>
              <a:t>, </a:t>
            </a:r>
            <a:r>
              <a:rPr lang="fr-FR" i="1" dirty="0" smtClean="0"/>
              <a:t>X en dessous et à droite de Y</a:t>
            </a:r>
            <a:r>
              <a:rPr lang="fr-FR" dirty="0" smtClean="0"/>
              <a:t>, etc.</a:t>
            </a:r>
          </a:p>
          <a:p>
            <a:pPr marL="0" indent="0">
              <a:buNone/>
            </a:pPr>
            <a:r>
              <a:rPr lang="fr-FR" b="1" dirty="0" smtClean="0"/>
              <a:t>Contrainte </a:t>
            </a:r>
            <a:r>
              <a:rPr lang="fr-FR" dirty="0" smtClean="0"/>
              <a:t>: Nécessite souvent un objet de référence pour décrire la relation</a:t>
            </a:r>
          </a:p>
          <a:p>
            <a:pPr marL="0" indent="0">
              <a:buNone/>
            </a:pPr>
            <a:r>
              <a:rPr lang="fr-FR" b="1" dirty="0" smtClean="0"/>
              <a:t>Intérêt</a:t>
            </a:r>
            <a:r>
              <a:rPr lang="fr-FR" dirty="0" smtClean="0"/>
              <a:t> :         - évaluer rapidement la position d’un organe </a:t>
            </a:r>
            <a:r>
              <a:rPr lang="fr-FR" dirty="0" smtClean="0">
                <a:sym typeface="Wingdings" panose="05000000000000000000" pitchFamily="2" charset="2"/>
              </a:rPr>
              <a:t> pour placer les germes</a:t>
            </a:r>
            <a:endParaRPr lang="fr-FR" dirty="0" smtClean="0"/>
          </a:p>
          <a:p>
            <a:pPr marL="0" indent="0">
              <a:buNone/>
            </a:pPr>
            <a:r>
              <a:rPr lang="fr-FR" dirty="0"/>
              <a:t>	</a:t>
            </a:r>
            <a:r>
              <a:rPr lang="fr-FR" dirty="0" smtClean="0"/>
              <a:t>	           - améliorer la qualité de l’information pour des images  	           	 		                   « compliquées » à segmenter</a:t>
            </a:r>
          </a:p>
          <a:p>
            <a:pPr marL="0" indent="0">
              <a:buNone/>
            </a:pPr>
            <a:r>
              <a:rPr lang="fr-FR" b="1" dirty="0" smtClean="0"/>
              <a:t>Problème :   </a:t>
            </a:r>
            <a:r>
              <a:rPr lang="fr-FR" dirty="0" smtClean="0"/>
              <a:t>Impossible de décrire de manière exacte ces relations (au contraire  	                   d’un formulaire par exemple) </a:t>
            </a:r>
            <a:r>
              <a:rPr lang="fr-FR" dirty="0" smtClean="0">
                <a:sym typeface="Wingdings" panose="05000000000000000000" pitchFamily="2" charset="2"/>
              </a:rPr>
              <a:t> ambiguïté </a:t>
            </a:r>
            <a:endParaRPr lang="fr-FR" dirty="0" smtClean="0"/>
          </a:p>
          <a:p>
            <a:pPr marL="0" indent="0">
              <a:buNone/>
            </a:pPr>
            <a:r>
              <a:rPr lang="fr-FR" b="1" dirty="0" smtClean="0"/>
              <a:t>Solution :      </a:t>
            </a:r>
            <a:r>
              <a:rPr lang="fr-FR" dirty="0" smtClean="0"/>
              <a:t>Ajouter de la logique floue</a:t>
            </a:r>
          </a:p>
          <a:p>
            <a:pPr marL="0" indent="0">
              <a:buNone/>
            </a:pPr>
            <a:endParaRPr lang="fr-FR"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23579657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706258"/>
          </a:xfrm>
        </p:spPr>
        <p:txBody>
          <a:bodyPr anchor="t">
            <a:normAutofit lnSpcReduction="10000"/>
          </a:bodyPr>
          <a:lstStyle/>
          <a:p>
            <a:pPr marL="0" indent="0">
              <a:buNone/>
            </a:pPr>
            <a:r>
              <a:rPr lang="fr-FR" dirty="0" smtClean="0"/>
              <a:t>Un Cas : </a:t>
            </a:r>
          </a:p>
          <a:p>
            <a:r>
              <a:rPr lang="fr-FR" dirty="0" smtClean="0"/>
              <a:t>Problème </a:t>
            </a:r>
          </a:p>
          <a:p>
            <a:r>
              <a:rPr lang="fr-FR" dirty="0" smtClean="0"/>
              <a:t>Solution</a:t>
            </a:r>
          </a:p>
          <a:p>
            <a:r>
              <a:rPr lang="fr-FR" dirty="0" smtClean="0"/>
              <a:t>(+Description)</a:t>
            </a:r>
          </a:p>
          <a:p>
            <a:r>
              <a:rPr lang="fr-FR" dirty="0" smtClean="0"/>
              <a:t>Ces données sont représentées de diverses manières :</a:t>
            </a:r>
          </a:p>
          <a:p>
            <a:pPr lvl="1"/>
            <a:r>
              <a:rPr lang="fr-FR" dirty="0" smtClean="0"/>
              <a:t>Vocabulaire </a:t>
            </a:r>
            <a:r>
              <a:rPr lang="fr-FR" dirty="0" smtClean="0">
                <a:sym typeface="Wingdings" panose="05000000000000000000" pitchFamily="2" charset="2"/>
              </a:rPr>
              <a:t> concepts / relations (Représentation de K, graphes)</a:t>
            </a:r>
            <a:endParaRPr lang="fr-FR" dirty="0" smtClean="0"/>
          </a:p>
          <a:p>
            <a:pPr lvl="1"/>
            <a:r>
              <a:rPr lang="fr-FR" dirty="0" smtClean="0"/>
              <a:t>Données numériques</a:t>
            </a:r>
          </a:p>
          <a:p>
            <a:pPr lvl="1"/>
            <a:endParaRPr lang="fr-FR" dirty="0" smtClean="0"/>
          </a:p>
          <a:p>
            <a:pPr marL="0" indent="0">
              <a:buNone/>
            </a:pPr>
            <a:r>
              <a:rPr lang="fr-FR" dirty="0" smtClean="0"/>
              <a:t>Exemple : Problème = composition tarte aux pommes </a:t>
            </a:r>
          </a:p>
          <a:p>
            <a:pPr marL="0" indent="0">
              <a:buNone/>
            </a:pPr>
            <a:r>
              <a:rPr lang="fr-FR" dirty="0"/>
              <a:t>	</a:t>
            </a:r>
            <a:r>
              <a:rPr lang="fr-FR" dirty="0" smtClean="0"/>
              <a:t>	       Solution = 3pommes, 100g de sucre, etc.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6447470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exemple :</a:t>
            </a:r>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a:p>
            <a:pPr marL="0" indent="0">
              <a:buNone/>
            </a:pPr>
            <a:r>
              <a:rPr lang="fr-FR" dirty="0" smtClean="0"/>
              <a:t>O est à droite de R, en bas de R, proche de R ?</a:t>
            </a:r>
          </a:p>
          <a:p>
            <a:pPr marL="0" indent="0">
              <a:buNone/>
            </a:pPr>
            <a:r>
              <a:rPr lang="fr-FR" dirty="0">
                <a:sym typeface="Wingdings" panose="05000000000000000000" pitchFamily="2" charset="2"/>
              </a:rPr>
              <a:t> Si oui, à quel point, quel degré ? </a:t>
            </a:r>
            <a:endParaRPr lang="fr-FR" dirty="0" smtClean="0"/>
          </a:p>
          <a:p>
            <a:pPr marL="0" indent="0">
              <a:buNone/>
            </a:pPr>
            <a:r>
              <a:rPr lang="fr-FR" dirty="0" smtClean="0">
                <a:sym typeface="Wingdings" panose="05000000000000000000" pitchFamily="2" charset="2"/>
              </a:rPr>
              <a:t> Fonctions à définir selon le contexte (scanner, astronomie, etc.)</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50</a:t>
            </a:fld>
            <a:endParaRPr lang="en-US" dirty="0"/>
          </a:p>
        </p:txBody>
      </p:sp>
      <p:graphicFrame>
        <p:nvGraphicFramePr>
          <p:cNvPr id="16" name="Objet 15"/>
          <p:cNvGraphicFramePr>
            <a:graphicFrameLocks noChangeAspect="1"/>
          </p:cNvGraphicFramePr>
          <p:nvPr>
            <p:extLst>
              <p:ext uri="{D42A27DB-BD31-4B8C-83A1-F6EECF244321}">
                <p14:modId xmlns:p14="http://schemas.microsoft.com/office/powerpoint/2010/main" val="1780754790"/>
              </p:ext>
            </p:extLst>
          </p:nvPr>
        </p:nvGraphicFramePr>
        <p:xfrm>
          <a:off x="4917278" y="1773950"/>
          <a:ext cx="3152775" cy="2733675"/>
        </p:xfrm>
        <a:graphic>
          <a:graphicData uri="http://schemas.openxmlformats.org/presentationml/2006/ole">
            <mc:AlternateContent xmlns:mc="http://schemas.openxmlformats.org/markup-compatibility/2006">
              <mc:Choice xmlns:v="urn:schemas-microsoft-com:vml" Requires="v">
                <p:oleObj spid="_x0000_s3181" name="Feuille de calcul" r:id="rId4" imgW="3152934" imgH="2733535" progId="Excel.Sheet.12">
                  <p:embed/>
                </p:oleObj>
              </mc:Choice>
              <mc:Fallback>
                <p:oleObj name="Feuille de calcul" r:id="rId4" imgW="3152934" imgH="2733535" progId="Excel.Sheet.12">
                  <p:embed/>
                  <p:pic>
                    <p:nvPicPr>
                      <p:cNvPr id="0" name=""/>
                      <p:cNvPicPr/>
                      <p:nvPr/>
                    </p:nvPicPr>
                    <p:blipFill>
                      <a:blip r:embed="rId5"/>
                      <a:stretch>
                        <a:fillRect/>
                      </a:stretch>
                    </p:blipFill>
                    <p:spPr>
                      <a:xfrm>
                        <a:off x="4917278" y="1773950"/>
                        <a:ext cx="3152775" cy="2733675"/>
                      </a:xfrm>
                      <a:prstGeom prst="rect">
                        <a:avLst/>
                      </a:prstGeom>
                      <a:ln>
                        <a:solidFill>
                          <a:schemeClr val="tx1"/>
                        </a:solidFill>
                      </a:ln>
                    </p:spPr>
                  </p:pic>
                </p:oleObj>
              </mc:Fallback>
            </mc:AlternateContent>
          </a:graphicData>
        </a:graphic>
      </p:graphicFrame>
      <p:pic>
        <p:nvPicPr>
          <p:cNvPr id="3076" name="ZoneText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 y="133350"/>
            <a:ext cx="13049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32308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sous différents types :</a:t>
            </a:r>
          </a:p>
          <a:p>
            <a:r>
              <a:rPr lang="fr-FR" dirty="0" smtClean="0"/>
              <a:t>Topologique (ex: RCC : </a:t>
            </a:r>
            <a:r>
              <a:rPr lang="fr-FR" i="1" dirty="0" smtClean="0"/>
              <a:t>inclut dans</a:t>
            </a:r>
            <a:r>
              <a:rPr lang="fr-FR" dirty="0" smtClean="0"/>
              <a:t>, </a:t>
            </a:r>
            <a:r>
              <a:rPr lang="fr-FR" i="1" dirty="0" smtClean="0"/>
              <a:t>partiellement inclut dans</a:t>
            </a:r>
            <a:r>
              <a:rPr lang="fr-FR" dirty="0" smtClean="0"/>
              <a:t>, etc.)</a:t>
            </a:r>
          </a:p>
          <a:p>
            <a:r>
              <a:rPr lang="fr-FR" dirty="0" smtClean="0"/>
              <a:t>Directionnelle (</a:t>
            </a:r>
            <a:r>
              <a:rPr lang="fr-FR" i="1" dirty="0" smtClean="0"/>
              <a:t>gauche</a:t>
            </a:r>
            <a:r>
              <a:rPr lang="fr-FR" dirty="0" smtClean="0"/>
              <a:t>, </a:t>
            </a:r>
            <a:r>
              <a:rPr lang="fr-FR" i="1" dirty="0" smtClean="0"/>
              <a:t>bas</a:t>
            </a:r>
            <a:r>
              <a:rPr lang="fr-FR" dirty="0" smtClean="0"/>
              <a:t>, </a:t>
            </a:r>
            <a:r>
              <a:rPr lang="fr-FR" i="1" dirty="0" smtClean="0"/>
              <a:t>droite</a:t>
            </a:r>
            <a:r>
              <a:rPr lang="fr-FR" dirty="0" smtClean="0"/>
              <a:t>, </a:t>
            </a:r>
            <a:r>
              <a:rPr lang="fr-FR" i="1" dirty="0" smtClean="0"/>
              <a:t>haut, en dessous, etc.)</a:t>
            </a:r>
          </a:p>
          <a:p>
            <a:r>
              <a:rPr lang="fr-FR" dirty="0" smtClean="0"/>
              <a:t>De distance (</a:t>
            </a:r>
            <a:r>
              <a:rPr lang="fr-FR" i="1" dirty="0" smtClean="0"/>
              <a:t>proche</a:t>
            </a:r>
            <a:r>
              <a:rPr lang="fr-FR" dirty="0" smtClean="0"/>
              <a:t>, </a:t>
            </a:r>
            <a:r>
              <a:rPr lang="fr-FR" i="1" dirty="0" smtClean="0"/>
              <a:t>loin</a:t>
            </a:r>
            <a:r>
              <a:rPr lang="fr-FR" dirty="0" smtClean="0"/>
              <a:t>, </a:t>
            </a:r>
            <a:r>
              <a:rPr lang="fr-FR" i="1" dirty="0" smtClean="0"/>
              <a:t>très</a:t>
            </a:r>
            <a:r>
              <a:rPr lang="fr-FR" dirty="0" smtClean="0"/>
              <a:t> </a:t>
            </a:r>
            <a:r>
              <a:rPr lang="fr-FR" i="1" dirty="0" smtClean="0"/>
              <a:t>proche</a:t>
            </a:r>
            <a:r>
              <a:rPr lang="fr-FR" dirty="0" smtClean="0"/>
              <a:t>, </a:t>
            </a:r>
            <a:r>
              <a:rPr lang="fr-FR" i="1" dirty="0" smtClean="0"/>
              <a:t>très</a:t>
            </a:r>
            <a:r>
              <a:rPr lang="fr-FR" dirty="0" smtClean="0"/>
              <a:t> </a:t>
            </a:r>
            <a:r>
              <a:rPr lang="fr-FR" i="1" dirty="0" smtClean="0"/>
              <a:t>loin</a:t>
            </a:r>
            <a:r>
              <a:rPr lang="fr-FR" dirty="0" smtClean="0"/>
              <a:t>, etc.)</a:t>
            </a:r>
          </a:p>
          <a:p>
            <a:pPr marL="0" indent="0">
              <a:buNone/>
            </a:pPr>
            <a:endParaRPr lang="fr-FR" b="1" dirty="0" smtClean="0"/>
          </a:p>
          <a:p>
            <a:pPr marL="0" indent="0">
              <a:buNone/>
            </a:pPr>
            <a:r>
              <a:rPr lang="fr-FR" b="1" dirty="0" smtClean="0"/>
              <a:t>Plusieurs repr</a:t>
            </a:r>
            <a:r>
              <a:rPr lang="fr-FR" b="1" dirty="0"/>
              <a:t>é</a:t>
            </a:r>
            <a:r>
              <a:rPr lang="fr-FR" b="1" dirty="0" smtClean="0"/>
              <a:t>sentations mathématiques :</a:t>
            </a:r>
          </a:p>
          <a:p>
            <a:r>
              <a:rPr lang="fr-FR" dirty="0" smtClean="0"/>
              <a:t>Des nombres</a:t>
            </a:r>
          </a:p>
          <a:p>
            <a:r>
              <a:rPr lang="fr-FR" dirty="0" smtClean="0"/>
              <a:t>Des angles</a:t>
            </a:r>
          </a:p>
          <a:p>
            <a:r>
              <a:rPr lang="fr-FR" dirty="0" smtClean="0"/>
              <a:t>Des intervalles</a:t>
            </a:r>
          </a:p>
          <a:p>
            <a:r>
              <a:rPr lang="fr-FR" dirty="0" smtClean="0"/>
              <a:t>Etc.</a:t>
            </a:r>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51</a:t>
            </a:fld>
            <a:endParaRPr lang="en-US" dirty="0"/>
          </a:p>
        </p:txBody>
      </p:sp>
    </p:spTree>
    <p:extLst>
      <p:ext uri="{BB962C8B-B14F-4D97-AF65-F5344CB8AC3E}">
        <p14:creationId xmlns:p14="http://schemas.microsoft.com/office/powerpoint/2010/main" val="17149624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Différentes manières de représenter un type de relation :</a:t>
            </a:r>
          </a:p>
          <a:p>
            <a:pPr marL="0" indent="0">
              <a:buNone/>
            </a:pPr>
            <a:r>
              <a:rPr lang="fr-FR" sz="2800" b="1" dirty="0" smtClean="0"/>
              <a:t>Exemple avec une relation directionnelle « à droite »</a:t>
            </a:r>
          </a:p>
          <a:p>
            <a:r>
              <a:rPr lang="fr-FR" sz="2800" b="1" dirty="0"/>
              <a:t>	</a:t>
            </a:r>
            <a:r>
              <a:rPr lang="fr-FR" sz="2800" dirty="0" smtClean="0"/>
              <a:t>(</a:t>
            </a:r>
            <a:r>
              <a:rPr lang="fr-FR" dirty="0" smtClean="0"/>
              <a:t>Objet x, Objet y)</a:t>
            </a:r>
            <a:endParaRPr lang="fr-FR" dirty="0"/>
          </a:p>
          <a:p>
            <a:r>
              <a:rPr lang="fr-FR" dirty="0"/>
              <a:t>	</a:t>
            </a:r>
            <a:r>
              <a:rPr lang="fr-FR" dirty="0" smtClean="0"/>
              <a:t>« à </a:t>
            </a:r>
            <a:r>
              <a:rPr lang="fr-FR" dirty="0"/>
              <a:t>droite de </a:t>
            </a:r>
            <a:r>
              <a:rPr lang="fr-FR" dirty="0" smtClean="0"/>
              <a:t>X »</a:t>
            </a:r>
            <a:endParaRPr lang="fr-FR" dirty="0"/>
          </a:p>
          <a:p>
            <a:r>
              <a:rPr lang="fr-FR" dirty="0"/>
              <a:t>	</a:t>
            </a:r>
            <a:r>
              <a:rPr lang="fr-FR" dirty="0" smtClean="0"/>
              <a:t>« X </a:t>
            </a:r>
            <a:r>
              <a:rPr lang="fr-FR" dirty="0"/>
              <a:t>est à droite de </a:t>
            </a:r>
            <a:r>
              <a:rPr lang="fr-FR" dirty="0" smtClean="0"/>
              <a:t>Y »</a:t>
            </a:r>
            <a:endParaRPr lang="fr-FR" dirty="0"/>
          </a:p>
          <a:p>
            <a:r>
              <a:rPr lang="fr-FR" dirty="0"/>
              <a:t>	</a:t>
            </a:r>
            <a:r>
              <a:rPr lang="fr-FR" dirty="0" smtClean="0"/>
              <a:t>« à droite »</a:t>
            </a:r>
            <a:endParaRPr lang="fr-FR" dirty="0"/>
          </a:p>
          <a:p>
            <a:r>
              <a:rPr lang="fr-FR" dirty="0"/>
              <a:t>	</a:t>
            </a:r>
            <a:r>
              <a:rPr lang="fr-FR" dirty="0" err="1"/>
              <a:t>etc</a:t>
            </a:r>
            <a:r>
              <a:rPr lang="fr-FR" dirty="0" smtClean="0"/>
              <a:t>,</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4" name="Image 3"/>
          <p:cNvPicPr>
            <a:picLocks noChangeAspect="1"/>
          </p:cNvPicPr>
          <p:nvPr/>
        </p:nvPicPr>
        <p:blipFill>
          <a:blip r:embed="rId3"/>
          <a:stretch>
            <a:fillRect/>
          </a:stretch>
        </p:blipFill>
        <p:spPr>
          <a:xfrm>
            <a:off x="5787890" y="2371456"/>
            <a:ext cx="4229100" cy="3495675"/>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5732980" y="6000118"/>
            <a:ext cx="4338919" cy="646331"/>
          </a:xfrm>
          <a:prstGeom prst="rect">
            <a:avLst/>
          </a:prstGeom>
          <a:noFill/>
        </p:spPr>
        <p:txBody>
          <a:bodyPr wrap="square" rtlCol="0">
            <a:spAutoFit/>
          </a:bodyPr>
          <a:lstStyle/>
          <a:p>
            <a:pPr algn="ctr"/>
            <a:r>
              <a:rPr lang="fr-FR" dirty="0" smtClean="0"/>
              <a:t>[1] Différences entre « à droite », « à droite de » et « x est à droite de y »</a:t>
            </a:r>
            <a:endParaRPr lang="fr-FR" dirty="0"/>
          </a:p>
        </p:txBody>
      </p:sp>
    </p:spTree>
    <p:extLst>
      <p:ext uri="{BB962C8B-B14F-4D97-AF65-F5344CB8AC3E}">
        <p14:creationId xmlns:p14="http://schemas.microsoft.com/office/powerpoint/2010/main" val="14305302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555672" y="1150883"/>
            <a:ext cx="10577061" cy="5081373"/>
          </a:xfrm>
        </p:spPr>
        <p:txBody>
          <a:bodyPr anchor="t">
            <a:normAutofit/>
          </a:bodyPr>
          <a:lstStyle/>
          <a:p>
            <a:pPr marL="0" indent="0">
              <a:buNone/>
            </a:pPr>
            <a:r>
              <a:rPr lang="fr-FR" sz="2800" b="1" dirty="0" smtClean="0"/>
              <a:t>RCC (</a:t>
            </a:r>
            <a:r>
              <a:rPr lang="fr-FR" sz="2800" b="1" dirty="0" err="1" smtClean="0"/>
              <a:t>Region</a:t>
            </a:r>
            <a:r>
              <a:rPr lang="fr-FR" sz="2800" b="1" dirty="0" smtClean="0"/>
              <a:t> Connection </a:t>
            </a:r>
            <a:r>
              <a:rPr lang="fr-FR" sz="2800" b="1" dirty="0" err="1" smtClean="0"/>
              <a:t>Calculus</a:t>
            </a:r>
            <a:r>
              <a:rPr lang="fr-FR" sz="2800" b="1" dirty="0" smtClean="0"/>
              <a:t>)</a:t>
            </a:r>
          </a:p>
          <a:p>
            <a:pPr marL="0" indent="0">
              <a:buNone/>
            </a:pPr>
            <a:endParaRPr lang="fr-FR" sz="2800" b="1" dirty="0"/>
          </a:p>
          <a:p>
            <a:pPr marL="0" indent="0">
              <a:buNone/>
            </a:pPr>
            <a:endParaRPr lang="fr-FR" dirty="0" smtClean="0"/>
          </a:p>
          <a:p>
            <a:pPr marL="0" indent="0">
              <a:buNone/>
            </a:pPr>
            <a:endParaRPr lang="fr-FR" b="1" dirty="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53</a:t>
            </a:fld>
            <a:endParaRPr lang="en-US" dirty="0"/>
          </a:p>
        </p:txBody>
      </p:sp>
      <p:sp>
        <p:nvSpPr>
          <p:cNvPr id="4" name="Ellipse 3"/>
          <p:cNvSpPr/>
          <p:nvPr/>
        </p:nvSpPr>
        <p:spPr>
          <a:xfrm>
            <a:off x="1184765" y="2145497"/>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24594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 name="ZoneTexte 8"/>
          <p:cNvSpPr txBox="1"/>
          <p:nvPr/>
        </p:nvSpPr>
        <p:spPr>
          <a:xfrm>
            <a:off x="1891746" y="3084503"/>
            <a:ext cx="882869" cy="369332"/>
          </a:xfrm>
          <a:prstGeom prst="rect">
            <a:avLst/>
          </a:prstGeom>
          <a:noFill/>
        </p:spPr>
        <p:txBody>
          <a:bodyPr wrap="square" rtlCol="0">
            <a:spAutoFit/>
          </a:bodyPr>
          <a:lstStyle/>
          <a:p>
            <a:r>
              <a:rPr lang="fr-FR" i="1" dirty="0" smtClean="0"/>
              <a:t>X</a:t>
            </a:r>
            <a:r>
              <a:rPr lang="fr-FR" dirty="0" smtClean="0"/>
              <a:t> DC</a:t>
            </a:r>
            <a:r>
              <a:rPr lang="fr-FR" i="1" dirty="0" smtClean="0"/>
              <a:t> Y</a:t>
            </a:r>
            <a:endParaRPr lang="fr-FR" i="1" dirty="0"/>
          </a:p>
        </p:txBody>
      </p:sp>
      <p:sp>
        <p:nvSpPr>
          <p:cNvPr id="11" name="ZoneTexte 10"/>
          <p:cNvSpPr txBox="1"/>
          <p:nvPr/>
        </p:nvSpPr>
        <p:spPr>
          <a:xfrm>
            <a:off x="1555672" y="2478536"/>
            <a:ext cx="350031" cy="369332"/>
          </a:xfrm>
          <a:prstGeom prst="rect">
            <a:avLst/>
          </a:prstGeom>
          <a:noFill/>
        </p:spPr>
        <p:txBody>
          <a:bodyPr wrap="square" rtlCol="0">
            <a:spAutoFit/>
          </a:bodyPr>
          <a:lstStyle/>
          <a:p>
            <a:r>
              <a:rPr lang="fr-FR" i="1" dirty="0" smtClean="0"/>
              <a:t>X</a:t>
            </a:r>
            <a:endParaRPr lang="fr-FR" i="1" dirty="0"/>
          </a:p>
        </p:txBody>
      </p:sp>
      <p:sp>
        <p:nvSpPr>
          <p:cNvPr id="12" name="ZoneTexte 11"/>
          <p:cNvSpPr txBox="1"/>
          <p:nvPr/>
        </p:nvSpPr>
        <p:spPr>
          <a:xfrm>
            <a:off x="2836196" y="2452351"/>
            <a:ext cx="350031" cy="369332"/>
          </a:xfrm>
          <a:prstGeom prst="rect">
            <a:avLst/>
          </a:prstGeom>
          <a:noFill/>
        </p:spPr>
        <p:txBody>
          <a:bodyPr wrap="square" rtlCol="0">
            <a:spAutoFit/>
          </a:bodyPr>
          <a:lstStyle/>
          <a:p>
            <a:r>
              <a:rPr lang="fr-FR" i="1" dirty="0" smtClean="0"/>
              <a:t>Y</a:t>
            </a:r>
            <a:endParaRPr lang="fr-FR" i="1" dirty="0"/>
          </a:p>
        </p:txBody>
      </p:sp>
      <p:sp>
        <p:nvSpPr>
          <p:cNvPr id="13" name="Ellipse 12"/>
          <p:cNvSpPr/>
          <p:nvPr/>
        </p:nvSpPr>
        <p:spPr>
          <a:xfrm>
            <a:off x="3895631" y="2136920"/>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4981162" y="2145497"/>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5" name="ZoneTexte 14"/>
          <p:cNvSpPr txBox="1"/>
          <p:nvPr/>
        </p:nvSpPr>
        <p:spPr>
          <a:xfrm>
            <a:off x="4572291" y="3091277"/>
            <a:ext cx="882869" cy="369332"/>
          </a:xfrm>
          <a:prstGeom prst="rect">
            <a:avLst/>
          </a:prstGeom>
          <a:noFill/>
        </p:spPr>
        <p:txBody>
          <a:bodyPr wrap="square" rtlCol="0">
            <a:spAutoFit/>
          </a:bodyPr>
          <a:lstStyle/>
          <a:p>
            <a:r>
              <a:rPr lang="fr-FR" i="1" dirty="0" smtClean="0"/>
              <a:t>X</a:t>
            </a:r>
            <a:r>
              <a:rPr lang="fr-FR" dirty="0" smtClean="0"/>
              <a:t> EC</a:t>
            </a:r>
            <a:r>
              <a:rPr lang="fr-FR" i="1" dirty="0" smtClean="0"/>
              <a:t> Y</a:t>
            </a:r>
            <a:endParaRPr lang="fr-FR" i="1" dirty="0"/>
          </a:p>
        </p:txBody>
      </p:sp>
      <p:sp>
        <p:nvSpPr>
          <p:cNvPr id="16" name="ZoneTexte 15"/>
          <p:cNvSpPr txBox="1"/>
          <p:nvPr/>
        </p:nvSpPr>
        <p:spPr>
          <a:xfrm>
            <a:off x="4266538" y="2469959"/>
            <a:ext cx="350031" cy="369332"/>
          </a:xfrm>
          <a:prstGeom prst="rect">
            <a:avLst/>
          </a:prstGeom>
          <a:noFill/>
        </p:spPr>
        <p:txBody>
          <a:bodyPr wrap="square" rtlCol="0">
            <a:spAutoFit/>
          </a:bodyPr>
          <a:lstStyle/>
          <a:p>
            <a:r>
              <a:rPr lang="fr-FR" i="1" dirty="0" smtClean="0"/>
              <a:t>X</a:t>
            </a:r>
            <a:endParaRPr lang="fr-FR" i="1" dirty="0"/>
          </a:p>
        </p:txBody>
      </p:sp>
      <p:sp>
        <p:nvSpPr>
          <p:cNvPr id="17" name="ZoneTexte 16"/>
          <p:cNvSpPr txBox="1"/>
          <p:nvPr/>
        </p:nvSpPr>
        <p:spPr>
          <a:xfrm>
            <a:off x="5357939" y="2443774"/>
            <a:ext cx="350031" cy="369332"/>
          </a:xfrm>
          <a:prstGeom prst="rect">
            <a:avLst/>
          </a:prstGeom>
          <a:noFill/>
        </p:spPr>
        <p:txBody>
          <a:bodyPr wrap="square" rtlCol="0">
            <a:spAutoFit/>
          </a:bodyPr>
          <a:lstStyle/>
          <a:p>
            <a:r>
              <a:rPr lang="fr-FR" i="1" dirty="0" smtClean="0"/>
              <a:t>Y</a:t>
            </a:r>
            <a:endParaRPr lang="fr-FR" i="1" dirty="0"/>
          </a:p>
        </p:txBody>
      </p:sp>
      <p:sp>
        <p:nvSpPr>
          <p:cNvPr id="20" name="ZoneTexte 19"/>
          <p:cNvSpPr txBox="1"/>
          <p:nvPr/>
        </p:nvSpPr>
        <p:spPr>
          <a:xfrm>
            <a:off x="7022015" y="3084503"/>
            <a:ext cx="988098" cy="369332"/>
          </a:xfrm>
          <a:prstGeom prst="rect">
            <a:avLst/>
          </a:prstGeom>
          <a:noFill/>
        </p:spPr>
        <p:txBody>
          <a:bodyPr wrap="square" rtlCol="0">
            <a:spAutoFit/>
          </a:bodyPr>
          <a:lstStyle/>
          <a:p>
            <a:r>
              <a:rPr lang="fr-FR" i="1" dirty="0" smtClean="0"/>
              <a:t>X</a:t>
            </a:r>
            <a:r>
              <a:rPr lang="fr-FR" dirty="0" smtClean="0"/>
              <a:t>  TPP</a:t>
            </a:r>
            <a:r>
              <a:rPr lang="fr-FR" i="1" dirty="0" smtClean="0"/>
              <a:t> Y</a:t>
            </a:r>
            <a:endParaRPr lang="fr-FR" i="1" dirty="0"/>
          </a:p>
        </p:txBody>
      </p:sp>
      <p:sp>
        <p:nvSpPr>
          <p:cNvPr id="19" name="Ellipse 18"/>
          <p:cNvSpPr/>
          <p:nvPr/>
        </p:nvSpPr>
        <p:spPr>
          <a:xfrm>
            <a:off x="69388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8" name="Ellipse 17"/>
          <p:cNvSpPr/>
          <p:nvPr/>
        </p:nvSpPr>
        <p:spPr>
          <a:xfrm>
            <a:off x="7298117" y="2404531"/>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7044477" y="2308357"/>
            <a:ext cx="350031" cy="369332"/>
          </a:xfrm>
          <a:prstGeom prst="rect">
            <a:avLst/>
          </a:prstGeom>
          <a:noFill/>
        </p:spPr>
        <p:txBody>
          <a:bodyPr wrap="square" rtlCol="0">
            <a:spAutoFit/>
          </a:bodyPr>
          <a:lstStyle/>
          <a:p>
            <a:r>
              <a:rPr lang="fr-FR" i="1" dirty="0" smtClean="0"/>
              <a:t>Y</a:t>
            </a:r>
            <a:endParaRPr lang="fr-FR" i="1" dirty="0"/>
          </a:p>
        </p:txBody>
      </p:sp>
      <p:sp>
        <p:nvSpPr>
          <p:cNvPr id="21" name="ZoneTexte 20"/>
          <p:cNvSpPr txBox="1"/>
          <p:nvPr/>
        </p:nvSpPr>
        <p:spPr>
          <a:xfrm>
            <a:off x="7509341" y="2549381"/>
            <a:ext cx="221779" cy="369332"/>
          </a:xfrm>
          <a:prstGeom prst="rect">
            <a:avLst/>
          </a:prstGeom>
          <a:noFill/>
        </p:spPr>
        <p:txBody>
          <a:bodyPr wrap="square" rtlCol="0">
            <a:spAutoFit/>
          </a:bodyPr>
          <a:lstStyle/>
          <a:p>
            <a:r>
              <a:rPr lang="fr-FR" i="1" dirty="0" smtClean="0"/>
              <a:t>X</a:t>
            </a:r>
            <a:endParaRPr lang="fr-FR" i="1" dirty="0"/>
          </a:p>
        </p:txBody>
      </p:sp>
      <p:sp>
        <p:nvSpPr>
          <p:cNvPr id="36" name="ZoneTexte 35"/>
          <p:cNvSpPr txBox="1"/>
          <p:nvPr/>
        </p:nvSpPr>
        <p:spPr>
          <a:xfrm>
            <a:off x="9166766" y="3063564"/>
            <a:ext cx="1122084" cy="369332"/>
          </a:xfrm>
          <a:prstGeom prst="rect">
            <a:avLst/>
          </a:prstGeom>
          <a:noFill/>
        </p:spPr>
        <p:txBody>
          <a:bodyPr wrap="square" rtlCol="0">
            <a:spAutoFit/>
          </a:bodyPr>
          <a:lstStyle/>
          <a:p>
            <a:r>
              <a:rPr lang="fr-FR" i="1" dirty="0" smtClean="0"/>
              <a:t>X</a:t>
            </a:r>
            <a:r>
              <a:rPr lang="fr-FR" dirty="0" smtClean="0"/>
              <a:t> NTPP</a:t>
            </a:r>
            <a:r>
              <a:rPr lang="fr-FR" i="1" dirty="0" smtClean="0"/>
              <a:t> Y</a:t>
            </a:r>
            <a:endParaRPr lang="fr-FR" i="1" dirty="0"/>
          </a:p>
        </p:txBody>
      </p:sp>
      <p:sp>
        <p:nvSpPr>
          <p:cNvPr id="37" name="Ellipse 36"/>
          <p:cNvSpPr/>
          <p:nvPr/>
        </p:nvSpPr>
        <p:spPr>
          <a:xfrm>
            <a:off x="9166766" y="2136575"/>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8" name="Ellipse 37"/>
          <p:cNvSpPr/>
          <p:nvPr/>
        </p:nvSpPr>
        <p:spPr>
          <a:xfrm>
            <a:off x="9502281" y="2308357"/>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p:cNvSpPr txBox="1"/>
          <p:nvPr/>
        </p:nvSpPr>
        <p:spPr>
          <a:xfrm>
            <a:off x="9219499" y="2308357"/>
            <a:ext cx="350031" cy="369332"/>
          </a:xfrm>
          <a:prstGeom prst="rect">
            <a:avLst/>
          </a:prstGeom>
          <a:noFill/>
        </p:spPr>
        <p:txBody>
          <a:bodyPr wrap="square" rtlCol="0">
            <a:spAutoFit/>
          </a:bodyPr>
          <a:lstStyle/>
          <a:p>
            <a:r>
              <a:rPr lang="fr-FR" i="1" dirty="0" smtClean="0"/>
              <a:t>Y</a:t>
            </a:r>
            <a:endParaRPr lang="fr-FR" i="1" dirty="0"/>
          </a:p>
        </p:txBody>
      </p:sp>
      <p:sp>
        <p:nvSpPr>
          <p:cNvPr id="40" name="ZoneTexte 39"/>
          <p:cNvSpPr txBox="1"/>
          <p:nvPr/>
        </p:nvSpPr>
        <p:spPr>
          <a:xfrm>
            <a:off x="9718559" y="2469959"/>
            <a:ext cx="221779" cy="369332"/>
          </a:xfrm>
          <a:prstGeom prst="rect">
            <a:avLst/>
          </a:prstGeom>
          <a:noFill/>
        </p:spPr>
        <p:txBody>
          <a:bodyPr wrap="square" rtlCol="0">
            <a:spAutoFit/>
          </a:bodyPr>
          <a:lstStyle/>
          <a:p>
            <a:r>
              <a:rPr lang="fr-FR" i="1" dirty="0" smtClean="0"/>
              <a:t>X</a:t>
            </a:r>
            <a:endParaRPr lang="fr-FR" i="1" dirty="0"/>
          </a:p>
        </p:txBody>
      </p:sp>
      <p:sp>
        <p:nvSpPr>
          <p:cNvPr id="41" name="Ellipse 40"/>
          <p:cNvSpPr/>
          <p:nvPr/>
        </p:nvSpPr>
        <p:spPr>
          <a:xfrm>
            <a:off x="1498569" y="4094784"/>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2205550" y="4103361"/>
            <a:ext cx="1103586" cy="974464"/>
          </a:xfrm>
          <a:prstGeom prst="ellipse">
            <a:avLst/>
          </a:prstGeom>
          <a:solidFill>
            <a:schemeClr val="accent3">
              <a:alpha val="73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3" name="ZoneTexte 42"/>
          <p:cNvSpPr txBox="1"/>
          <p:nvPr/>
        </p:nvSpPr>
        <p:spPr>
          <a:xfrm>
            <a:off x="2038530" y="5069248"/>
            <a:ext cx="882869" cy="369332"/>
          </a:xfrm>
          <a:prstGeom prst="rect">
            <a:avLst/>
          </a:prstGeom>
          <a:noFill/>
        </p:spPr>
        <p:txBody>
          <a:bodyPr wrap="square" rtlCol="0">
            <a:spAutoFit/>
          </a:bodyPr>
          <a:lstStyle/>
          <a:p>
            <a:r>
              <a:rPr lang="fr-FR" i="1" dirty="0" smtClean="0"/>
              <a:t>X</a:t>
            </a:r>
            <a:r>
              <a:rPr lang="fr-FR" dirty="0" smtClean="0"/>
              <a:t> PO</a:t>
            </a:r>
            <a:r>
              <a:rPr lang="fr-FR" i="1" dirty="0" smtClean="0"/>
              <a:t> Y</a:t>
            </a:r>
            <a:endParaRPr lang="fr-FR" i="1" dirty="0"/>
          </a:p>
        </p:txBody>
      </p:sp>
      <p:sp>
        <p:nvSpPr>
          <p:cNvPr id="44" name="ZoneTexte 43"/>
          <p:cNvSpPr txBox="1"/>
          <p:nvPr/>
        </p:nvSpPr>
        <p:spPr>
          <a:xfrm>
            <a:off x="1869476" y="4427823"/>
            <a:ext cx="350031" cy="369332"/>
          </a:xfrm>
          <a:prstGeom prst="rect">
            <a:avLst/>
          </a:prstGeom>
          <a:noFill/>
        </p:spPr>
        <p:txBody>
          <a:bodyPr wrap="square" rtlCol="0">
            <a:spAutoFit/>
          </a:bodyPr>
          <a:lstStyle/>
          <a:p>
            <a:r>
              <a:rPr lang="fr-FR" i="1" dirty="0" smtClean="0"/>
              <a:t>X</a:t>
            </a:r>
            <a:endParaRPr lang="fr-FR" i="1" dirty="0"/>
          </a:p>
        </p:txBody>
      </p:sp>
      <p:sp>
        <p:nvSpPr>
          <p:cNvPr id="45" name="ZoneTexte 44"/>
          <p:cNvSpPr txBox="1"/>
          <p:nvPr/>
        </p:nvSpPr>
        <p:spPr>
          <a:xfrm>
            <a:off x="2661180" y="4419246"/>
            <a:ext cx="350031" cy="369332"/>
          </a:xfrm>
          <a:prstGeom prst="rect">
            <a:avLst/>
          </a:prstGeom>
          <a:noFill/>
        </p:spPr>
        <p:txBody>
          <a:bodyPr wrap="square" rtlCol="0">
            <a:spAutoFit/>
          </a:bodyPr>
          <a:lstStyle/>
          <a:p>
            <a:r>
              <a:rPr lang="fr-FR" i="1" dirty="0" smtClean="0"/>
              <a:t>Y</a:t>
            </a:r>
            <a:endParaRPr lang="fr-FR" i="1" dirty="0"/>
          </a:p>
        </p:txBody>
      </p:sp>
      <p:sp>
        <p:nvSpPr>
          <p:cNvPr id="46" name="Ellipse 45"/>
          <p:cNvSpPr/>
          <p:nvPr/>
        </p:nvSpPr>
        <p:spPr>
          <a:xfrm>
            <a:off x="4415015" y="4141332"/>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396989" y="4147903"/>
            <a:ext cx="1103586" cy="974464"/>
          </a:xfrm>
          <a:prstGeom prst="ellipse">
            <a:avLst/>
          </a:prstGeom>
          <a:solidFill>
            <a:schemeClr val="accent3">
              <a:alpha val="1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8" name="ZoneTexte 47"/>
          <p:cNvSpPr txBox="1"/>
          <p:nvPr/>
        </p:nvSpPr>
        <p:spPr>
          <a:xfrm>
            <a:off x="4557508" y="5115451"/>
            <a:ext cx="882869" cy="369332"/>
          </a:xfrm>
          <a:prstGeom prst="rect">
            <a:avLst/>
          </a:prstGeom>
          <a:noFill/>
        </p:spPr>
        <p:txBody>
          <a:bodyPr wrap="square" rtlCol="0">
            <a:spAutoFit/>
          </a:bodyPr>
          <a:lstStyle/>
          <a:p>
            <a:r>
              <a:rPr lang="fr-FR" i="1" dirty="0" smtClean="0"/>
              <a:t>X</a:t>
            </a:r>
            <a:r>
              <a:rPr lang="fr-FR" dirty="0" smtClean="0"/>
              <a:t> EQ</a:t>
            </a:r>
            <a:r>
              <a:rPr lang="fr-FR" i="1" dirty="0" smtClean="0"/>
              <a:t> Y</a:t>
            </a:r>
            <a:endParaRPr lang="fr-FR" i="1" dirty="0"/>
          </a:p>
        </p:txBody>
      </p:sp>
      <p:sp>
        <p:nvSpPr>
          <p:cNvPr id="49" name="ZoneTexte 48"/>
          <p:cNvSpPr txBox="1"/>
          <p:nvPr/>
        </p:nvSpPr>
        <p:spPr>
          <a:xfrm>
            <a:off x="4700229" y="4300539"/>
            <a:ext cx="350031" cy="369332"/>
          </a:xfrm>
          <a:prstGeom prst="rect">
            <a:avLst/>
          </a:prstGeom>
          <a:noFill/>
        </p:spPr>
        <p:txBody>
          <a:bodyPr wrap="square" rtlCol="0">
            <a:spAutoFit/>
          </a:bodyPr>
          <a:lstStyle/>
          <a:p>
            <a:r>
              <a:rPr lang="fr-FR" i="1" dirty="0" smtClean="0"/>
              <a:t>X</a:t>
            </a:r>
            <a:endParaRPr lang="fr-FR" i="1" dirty="0"/>
          </a:p>
        </p:txBody>
      </p:sp>
      <p:sp>
        <p:nvSpPr>
          <p:cNvPr id="50" name="ZoneTexte 49"/>
          <p:cNvSpPr txBox="1"/>
          <p:nvPr/>
        </p:nvSpPr>
        <p:spPr>
          <a:xfrm>
            <a:off x="5059527" y="4573394"/>
            <a:ext cx="350031" cy="369332"/>
          </a:xfrm>
          <a:prstGeom prst="rect">
            <a:avLst/>
          </a:prstGeom>
          <a:noFill/>
        </p:spPr>
        <p:txBody>
          <a:bodyPr wrap="square" rtlCol="0">
            <a:spAutoFit/>
          </a:bodyPr>
          <a:lstStyle/>
          <a:p>
            <a:r>
              <a:rPr lang="fr-FR" i="1" dirty="0" smtClean="0"/>
              <a:t>Y</a:t>
            </a:r>
            <a:endParaRPr lang="fr-FR" i="1" dirty="0"/>
          </a:p>
        </p:txBody>
      </p:sp>
      <p:sp>
        <p:nvSpPr>
          <p:cNvPr id="51" name="ZoneTexte 50"/>
          <p:cNvSpPr txBox="1"/>
          <p:nvPr/>
        </p:nvSpPr>
        <p:spPr>
          <a:xfrm>
            <a:off x="7022015" y="5091128"/>
            <a:ext cx="1006727" cy="369332"/>
          </a:xfrm>
          <a:prstGeom prst="rect">
            <a:avLst/>
          </a:prstGeom>
          <a:noFill/>
        </p:spPr>
        <p:txBody>
          <a:bodyPr wrap="square" rtlCol="0">
            <a:spAutoFit/>
          </a:bodyPr>
          <a:lstStyle/>
          <a:p>
            <a:r>
              <a:rPr lang="fr-FR" i="1" dirty="0" smtClean="0"/>
              <a:t>X</a:t>
            </a:r>
            <a:r>
              <a:rPr lang="fr-FR" dirty="0" smtClean="0"/>
              <a:t>  </a:t>
            </a:r>
            <a:r>
              <a:rPr lang="fr-FR" dirty="0" err="1" smtClean="0"/>
              <a:t>TPPi</a:t>
            </a:r>
            <a:r>
              <a:rPr lang="fr-FR" i="1" dirty="0" smtClean="0"/>
              <a:t> Y</a:t>
            </a:r>
            <a:endParaRPr lang="fr-FR" i="1" dirty="0"/>
          </a:p>
        </p:txBody>
      </p:sp>
      <p:sp>
        <p:nvSpPr>
          <p:cNvPr id="52" name="Ellipse 51"/>
          <p:cNvSpPr/>
          <p:nvPr/>
        </p:nvSpPr>
        <p:spPr>
          <a:xfrm>
            <a:off x="6938819" y="4156480"/>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7298117" y="4406937"/>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4" name="ZoneTexte 53"/>
          <p:cNvSpPr txBox="1"/>
          <p:nvPr/>
        </p:nvSpPr>
        <p:spPr>
          <a:xfrm>
            <a:off x="7044477" y="4310763"/>
            <a:ext cx="350031" cy="369332"/>
          </a:xfrm>
          <a:prstGeom prst="rect">
            <a:avLst/>
          </a:prstGeom>
          <a:noFill/>
        </p:spPr>
        <p:txBody>
          <a:bodyPr wrap="square" rtlCol="0">
            <a:spAutoFit/>
          </a:bodyPr>
          <a:lstStyle/>
          <a:p>
            <a:r>
              <a:rPr lang="fr-FR" i="1" dirty="0"/>
              <a:t>X</a:t>
            </a:r>
          </a:p>
        </p:txBody>
      </p:sp>
      <p:sp>
        <p:nvSpPr>
          <p:cNvPr id="55" name="ZoneTexte 54"/>
          <p:cNvSpPr txBox="1"/>
          <p:nvPr/>
        </p:nvSpPr>
        <p:spPr>
          <a:xfrm>
            <a:off x="7509341" y="4551787"/>
            <a:ext cx="221779" cy="369332"/>
          </a:xfrm>
          <a:prstGeom prst="rect">
            <a:avLst/>
          </a:prstGeom>
          <a:noFill/>
        </p:spPr>
        <p:txBody>
          <a:bodyPr wrap="square" rtlCol="0">
            <a:spAutoFit/>
          </a:bodyPr>
          <a:lstStyle/>
          <a:p>
            <a:r>
              <a:rPr lang="fr-FR" i="1" dirty="0"/>
              <a:t>Y</a:t>
            </a:r>
          </a:p>
        </p:txBody>
      </p:sp>
      <p:sp>
        <p:nvSpPr>
          <p:cNvPr id="56" name="ZoneTexte 55"/>
          <p:cNvSpPr txBox="1"/>
          <p:nvPr/>
        </p:nvSpPr>
        <p:spPr>
          <a:xfrm>
            <a:off x="9188658" y="5065970"/>
            <a:ext cx="1122084" cy="369332"/>
          </a:xfrm>
          <a:prstGeom prst="rect">
            <a:avLst/>
          </a:prstGeom>
          <a:noFill/>
        </p:spPr>
        <p:txBody>
          <a:bodyPr wrap="square" rtlCol="0">
            <a:spAutoFit/>
          </a:bodyPr>
          <a:lstStyle/>
          <a:p>
            <a:r>
              <a:rPr lang="fr-FR" i="1" dirty="0" smtClean="0"/>
              <a:t>X</a:t>
            </a:r>
            <a:r>
              <a:rPr lang="fr-FR" dirty="0" smtClean="0"/>
              <a:t> </a:t>
            </a:r>
            <a:r>
              <a:rPr lang="fr-FR" dirty="0" err="1" smtClean="0"/>
              <a:t>NTPPi</a:t>
            </a:r>
            <a:r>
              <a:rPr lang="fr-FR" i="1" dirty="0" smtClean="0"/>
              <a:t> Y</a:t>
            </a:r>
            <a:endParaRPr lang="fr-FR" i="1" dirty="0"/>
          </a:p>
        </p:txBody>
      </p:sp>
      <p:sp>
        <p:nvSpPr>
          <p:cNvPr id="57" name="Ellipse 56"/>
          <p:cNvSpPr/>
          <p:nvPr/>
        </p:nvSpPr>
        <p:spPr>
          <a:xfrm>
            <a:off x="9166766" y="4138981"/>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9502281" y="4310763"/>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9" name="ZoneTexte 58"/>
          <p:cNvSpPr txBox="1"/>
          <p:nvPr/>
        </p:nvSpPr>
        <p:spPr>
          <a:xfrm>
            <a:off x="9219499" y="4310763"/>
            <a:ext cx="350031" cy="369332"/>
          </a:xfrm>
          <a:prstGeom prst="rect">
            <a:avLst/>
          </a:prstGeom>
          <a:noFill/>
        </p:spPr>
        <p:txBody>
          <a:bodyPr wrap="square" rtlCol="0">
            <a:spAutoFit/>
          </a:bodyPr>
          <a:lstStyle/>
          <a:p>
            <a:r>
              <a:rPr lang="fr-FR" i="1" dirty="0"/>
              <a:t>X</a:t>
            </a:r>
          </a:p>
        </p:txBody>
      </p:sp>
      <p:sp>
        <p:nvSpPr>
          <p:cNvPr id="60" name="ZoneTexte 59"/>
          <p:cNvSpPr txBox="1"/>
          <p:nvPr/>
        </p:nvSpPr>
        <p:spPr>
          <a:xfrm>
            <a:off x="9718559" y="4472365"/>
            <a:ext cx="221779" cy="369332"/>
          </a:xfrm>
          <a:prstGeom prst="rect">
            <a:avLst/>
          </a:prstGeom>
          <a:noFill/>
        </p:spPr>
        <p:txBody>
          <a:bodyPr wrap="square" rtlCol="0">
            <a:spAutoFit/>
          </a:bodyPr>
          <a:lstStyle/>
          <a:p>
            <a:r>
              <a:rPr lang="fr-FR" i="1" dirty="0"/>
              <a:t>Y</a:t>
            </a:r>
          </a:p>
        </p:txBody>
      </p:sp>
      <p:sp>
        <p:nvSpPr>
          <p:cNvPr id="61" name="ZoneTexte 60"/>
          <p:cNvSpPr txBox="1"/>
          <p:nvPr/>
        </p:nvSpPr>
        <p:spPr>
          <a:xfrm>
            <a:off x="2038530" y="5818221"/>
            <a:ext cx="8155543"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DC = </a:t>
            </a:r>
            <a:r>
              <a:rPr lang="fr-FR" dirty="0" err="1" smtClean="0"/>
              <a:t>disconnected</a:t>
            </a:r>
            <a:r>
              <a:rPr lang="fr-FR" dirty="0" smtClean="0"/>
              <a:t>, EC = </a:t>
            </a:r>
            <a:r>
              <a:rPr lang="fr-FR" dirty="0" err="1" smtClean="0"/>
              <a:t>Externally</a:t>
            </a:r>
            <a:r>
              <a:rPr lang="fr-FR" dirty="0" smtClean="0"/>
              <a:t> </a:t>
            </a:r>
            <a:r>
              <a:rPr lang="fr-FR" dirty="0" err="1" smtClean="0"/>
              <a:t>Connected</a:t>
            </a:r>
            <a:r>
              <a:rPr lang="fr-FR" dirty="0" smtClean="0"/>
              <a:t>, </a:t>
            </a:r>
            <a:r>
              <a:rPr lang="fr-FR" dirty="0"/>
              <a:t>TPP = </a:t>
            </a:r>
            <a:r>
              <a:rPr lang="fr-FR" dirty="0" err="1"/>
              <a:t>Tangential</a:t>
            </a:r>
            <a:r>
              <a:rPr lang="fr-FR" dirty="0"/>
              <a:t> </a:t>
            </a:r>
            <a:r>
              <a:rPr lang="fr-FR" dirty="0" err="1"/>
              <a:t>Proper</a:t>
            </a:r>
            <a:r>
              <a:rPr lang="fr-FR" dirty="0"/>
              <a:t> Part </a:t>
            </a:r>
            <a:r>
              <a:rPr lang="fr-FR" dirty="0" smtClean="0"/>
              <a:t>, </a:t>
            </a:r>
            <a:r>
              <a:rPr lang="fr-FR" dirty="0"/>
              <a:t>NTPP = Non-</a:t>
            </a:r>
            <a:r>
              <a:rPr lang="fr-FR" dirty="0" err="1"/>
              <a:t>Tangential</a:t>
            </a:r>
            <a:r>
              <a:rPr lang="fr-FR" dirty="0"/>
              <a:t> </a:t>
            </a:r>
            <a:r>
              <a:rPr lang="fr-FR" dirty="0" err="1"/>
              <a:t>Proper</a:t>
            </a:r>
            <a:r>
              <a:rPr lang="fr-FR" dirty="0"/>
              <a:t> </a:t>
            </a:r>
            <a:r>
              <a:rPr lang="fr-FR" dirty="0" smtClean="0"/>
              <a:t>Part, </a:t>
            </a:r>
            <a:r>
              <a:rPr lang="fr-FR" dirty="0"/>
              <a:t>PO = </a:t>
            </a:r>
            <a:r>
              <a:rPr lang="fr-FR" dirty="0" err="1"/>
              <a:t>Partially</a:t>
            </a:r>
            <a:r>
              <a:rPr lang="fr-FR" dirty="0"/>
              <a:t> </a:t>
            </a:r>
            <a:r>
              <a:rPr lang="fr-FR" dirty="0" err="1"/>
              <a:t>Overlapping</a:t>
            </a:r>
            <a:r>
              <a:rPr lang="fr-FR" dirty="0"/>
              <a:t> </a:t>
            </a:r>
            <a:r>
              <a:rPr lang="fr-FR" dirty="0" smtClean="0"/>
              <a:t>, EQ = </a:t>
            </a:r>
            <a:r>
              <a:rPr lang="fr-FR" dirty="0" err="1" smtClean="0"/>
              <a:t>equal</a:t>
            </a:r>
            <a:r>
              <a:rPr lang="fr-FR" dirty="0" smtClean="0"/>
              <a:t>, i = inverse</a:t>
            </a:r>
            <a:endParaRPr lang="fr-FR" dirty="0"/>
          </a:p>
        </p:txBody>
      </p:sp>
    </p:spTree>
    <p:extLst>
      <p:ext uri="{BB962C8B-B14F-4D97-AF65-F5344CB8AC3E}">
        <p14:creationId xmlns:p14="http://schemas.microsoft.com/office/powerpoint/2010/main" val="20467994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344706" y="1150883"/>
            <a:ext cx="10847294" cy="5081373"/>
          </a:xfrm>
        </p:spPr>
        <p:txBody>
          <a:bodyPr anchor="t">
            <a:normAutofit/>
          </a:bodyPr>
          <a:lstStyle/>
          <a:p>
            <a:pPr marL="0" indent="0">
              <a:buNone/>
            </a:pPr>
            <a:r>
              <a:rPr lang="fr-FR" sz="2800" b="1" dirty="0" smtClean="0"/>
              <a:t>  Exemple de hiérarchie des relations spatiales</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54</a:t>
            </a:fld>
            <a:endParaRPr lang="en-US" dirty="0"/>
          </a:p>
        </p:txBody>
      </p:sp>
      <p:graphicFrame>
        <p:nvGraphicFramePr>
          <p:cNvPr id="4" name="Diagramme 3"/>
          <p:cNvGraphicFramePr/>
          <p:nvPr>
            <p:extLst>
              <p:ext uri="{D42A27DB-BD31-4B8C-83A1-F6EECF244321}">
                <p14:modId xmlns:p14="http://schemas.microsoft.com/office/powerpoint/2010/main" val="1225271097"/>
              </p:ext>
            </p:extLst>
          </p:nvPr>
        </p:nvGraphicFramePr>
        <p:xfrm>
          <a:off x="1484310" y="1854767"/>
          <a:ext cx="10492537" cy="4755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51650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Théorie des ensembles flous, définitions : </a:t>
            </a:r>
            <a:endParaRPr lang="fr-FR" sz="2800" dirty="0" smtClean="0"/>
          </a:p>
          <a:p>
            <a:pPr marL="0" indent="0">
              <a:buNone/>
            </a:pPr>
            <a:endParaRPr lang="fr-FR" sz="2800" dirty="0" smtClean="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55</a:t>
            </a:fld>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452" y="2290582"/>
            <a:ext cx="9229038" cy="3106918"/>
          </a:xfrm>
          <a:prstGeom prst="rect">
            <a:avLst/>
          </a:prstGeom>
        </p:spPr>
      </p:pic>
    </p:spTree>
    <p:extLst>
      <p:ext uri="{BB962C8B-B14F-4D97-AF65-F5344CB8AC3E}">
        <p14:creationId xmlns:p14="http://schemas.microsoft.com/office/powerpoint/2010/main" val="3506688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207" y="2711936"/>
            <a:ext cx="8498569" cy="2863364"/>
          </a:xfrm>
          <a:prstGeom prst="rect">
            <a:avLst/>
          </a:prstGeom>
        </p:spPr>
      </p:pic>
    </p:spTree>
    <p:extLst>
      <p:ext uri="{BB962C8B-B14F-4D97-AF65-F5344CB8AC3E}">
        <p14:creationId xmlns:p14="http://schemas.microsoft.com/office/powerpoint/2010/main" val="24047973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57</a:t>
            </a:fld>
            <a:endParaRPr lang="en-US" dirty="0"/>
          </a:p>
        </p:txBody>
      </p:sp>
      <p:graphicFrame>
        <p:nvGraphicFramePr>
          <p:cNvPr id="7" name="Graphique 6"/>
          <p:cNvGraphicFramePr>
            <a:graphicFrameLocks/>
          </p:cNvGraphicFramePr>
          <p:nvPr>
            <p:extLst>
              <p:ext uri="{D42A27DB-BD31-4B8C-83A1-F6EECF244321}">
                <p14:modId xmlns:p14="http://schemas.microsoft.com/office/powerpoint/2010/main" val="1707498935"/>
              </p:ext>
            </p:extLst>
          </p:nvPr>
        </p:nvGraphicFramePr>
        <p:xfrm>
          <a:off x="3573516" y="2940268"/>
          <a:ext cx="5885793" cy="32919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7730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58</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074" y="2478184"/>
            <a:ext cx="7283262" cy="3388947"/>
          </a:xfrm>
          <a:prstGeom prst="rect">
            <a:avLst/>
          </a:prstGeom>
        </p:spPr>
      </p:pic>
    </p:spTree>
    <p:extLst>
      <p:ext uri="{BB962C8B-B14F-4D97-AF65-F5344CB8AC3E}">
        <p14:creationId xmlns:p14="http://schemas.microsoft.com/office/powerpoint/2010/main" val="31476379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59</a:t>
            </a:fld>
            <a:endParaRPr lang="en-US" dirty="0"/>
          </a:p>
        </p:txBody>
      </p:sp>
      <p:graphicFrame>
        <p:nvGraphicFramePr>
          <p:cNvPr id="8" name="Graphique 7"/>
          <p:cNvGraphicFramePr>
            <a:graphicFrameLocks/>
          </p:cNvGraphicFramePr>
          <p:nvPr>
            <p:extLst>
              <p:ext uri="{D42A27DB-BD31-4B8C-83A1-F6EECF244321}">
                <p14:modId xmlns:p14="http://schemas.microsoft.com/office/powerpoint/2010/main" val="2585452283"/>
              </p:ext>
            </p:extLst>
          </p:nvPr>
        </p:nvGraphicFramePr>
        <p:xfrm>
          <a:off x="3046586" y="2743201"/>
          <a:ext cx="6342994" cy="37206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130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546601"/>
          </a:xfrm>
        </p:spPr>
        <p:txBody>
          <a:bodyPr anchor="t">
            <a:normAutofit/>
          </a:bodyPr>
          <a:lstStyle/>
          <a:p>
            <a:r>
              <a:rPr lang="fr-FR" dirty="0" smtClean="0"/>
              <a:t>Dans notre cas d’étude : </a:t>
            </a:r>
          </a:p>
          <a:p>
            <a:pPr lvl="1"/>
            <a:r>
              <a:rPr lang="fr-FR" sz="2200" dirty="0" smtClean="0"/>
              <a:t>Problème  =  informations sur le scanner (image et nonimage)</a:t>
            </a:r>
          </a:p>
          <a:p>
            <a:pPr lvl="1"/>
            <a:r>
              <a:rPr lang="fr-FR" sz="2200" dirty="0" smtClean="0"/>
              <a:t>Solution = position des germes + seuils</a:t>
            </a:r>
          </a:p>
          <a:p>
            <a:pPr marL="457200" lvl="1" indent="0">
              <a:buNone/>
            </a:pPr>
            <a:r>
              <a:rPr lang="fr-FR" sz="2200" dirty="0" smtClean="0">
                <a:sym typeface="Wingdings" panose="05000000000000000000" pitchFamily="2" charset="2"/>
              </a:rPr>
              <a:t> Données numériques </a:t>
            </a:r>
            <a:endParaRPr lang="fr-FR" sz="2200" dirty="0" smtClean="0"/>
          </a:p>
          <a:p>
            <a:pPr marL="0" indent="0">
              <a:buNone/>
            </a:pPr>
            <a:endParaRPr lang="fr-FR" dirty="0"/>
          </a:p>
          <a:p>
            <a:r>
              <a:rPr lang="fr-FR" dirty="0" smtClean="0"/>
              <a:t>Base de cas = Ensemble des cas stockés : </a:t>
            </a:r>
          </a:p>
          <a:p>
            <a:pPr lvl="1"/>
            <a:r>
              <a:rPr lang="fr-FR" sz="2200" dirty="0" smtClean="0"/>
              <a:t>De manière naïve </a:t>
            </a:r>
          </a:p>
          <a:p>
            <a:pPr lvl="1"/>
            <a:r>
              <a:rPr lang="fr-FR" sz="2200" dirty="0" smtClean="0"/>
              <a:t>De manière structurée </a:t>
            </a:r>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3564659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La logique floue dans le traitement d’image</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r>
              <a:rPr lang="fr-FR" dirty="0" smtClean="0"/>
              <a:t>Une sorte de carte de distance à l’objet de référence, en fonction de la relation</a:t>
            </a:r>
            <a:endParaRPr lang="fr-FR" dirty="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4" name="Image 3"/>
          <p:cNvPicPr>
            <a:picLocks noChangeAspect="1"/>
          </p:cNvPicPr>
          <p:nvPr/>
        </p:nvPicPr>
        <p:blipFill>
          <a:blip r:embed="rId3"/>
          <a:stretch>
            <a:fillRect/>
          </a:stretch>
        </p:blipFill>
        <p:spPr>
          <a:xfrm>
            <a:off x="3170237" y="1770952"/>
            <a:ext cx="5639961" cy="28359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170236" y="4738263"/>
            <a:ext cx="5639961" cy="646331"/>
          </a:xfrm>
          <a:prstGeom prst="rect">
            <a:avLst/>
          </a:prstGeom>
          <a:noFill/>
        </p:spPr>
        <p:txBody>
          <a:bodyPr wrap="square" rtlCol="0">
            <a:spAutoFit/>
          </a:bodyPr>
          <a:lstStyle/>
          <a:p>
            <a:pPr algn="ctr"/>
            <a:r>
              <a:rPr lang="fr-FR" dirty="0" smtClean="0"/>
              <a:t>(a) « est proche de » (b) « est à droite de » l’objet de référence rouge (blanc = 1, noir = 0) </a:t>
            </a:r>
            <a:r>
              <a:rPr lang="fr-FR" dirty="0"/>
              <a:t>[1]</a:t>
            </a:r>
          </a:p>
        </p:txBody>
      </p:sp>
    </p:spTree>
    <p:extLst>
      <p:ext uri="{BB962C8B-B14F-4D97-AF65-F5344CB8AC3E}">
        <p14:creationId xmlns:p14="http://schemas.microsoft.com/office/powerpoint/2010/main" val="3720887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Remarques sur les ensembles flous</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61</a:t>
            </a:fld>
            <a:endParaRPr lang="en-US" dirty="0"/>
          </a:p>
        </p:txBody>
      </p:sp>
      <p:pic>
        <p:nvPicPr>
          <p:cNvPr id="7" name="Image 6"/>
          <p:cNvPicPr>
            <a:picLocks noChangeAspect="1"/>
          </p:cNvPicPr>
          <p:nvPr/>
        </p:nvPicPr>
        <p:blipFill>
          <a:blip r:embed="rId3"/>
          <a:stretch>
            <a:fillRect/>
          </a:stretch>
        </p:blipFill>
        <p:spPr>
          <a:xfrm>
            <a:off x="1653572" y="1792018"/>
            <a:ext cx="4029075" cy="4257675"/>
          </a:xfrm>
          <a:prstGeom prst="rect">
            <a:avLst/>
          </a:prstGeom>
          <a:ln>
            <a:noFill/>
          </a:ln>
          <a:effectLst>
            <a:outerShdw blurRad="292100" dist="139700" dir="2700000" algn="tl" rotWithShape="0">
              <a:srgbClr val="333333">
                <a:alpha val="65000"/>
              </a:srgbClr>
            </a:outerShdw>
          </a:effectLst>
        </p:spPr>
      </p:pic>
      <p:sp>
        <p:nvSpPr>
          <p:cNvPr id="8" name="ZoneTexte 7"/>
          <p:cNvSpPr txBox="1"/>
          <p:nvPr/>
        </p:nvSpPr>
        <p:spPr>
          <a:xfrm>
            <a:off x="2217681" y="6224111"/>
            <a:ext cx="2900855" cy="369332"/>
          </a:xfrm>
          <a:prstGeom prst="rect">
            <a:avLst/>
          </a:prstGeom>
          <a:noFill/>
        </p:spPr>
        <p:txBody>
          <a:bodyPr wrap="square" rtlCol="0">
            <a:spAutoFit/>
          </a:bodyPr>
          <a:lstStyle/>
          <a:p>
            <a:pPr algn="ctr"/>
            <a:r>
              <a:rPr lang="fr-FR" dirty="0" smtClean="0"/>
              <a:t>Carte de distance au fond</a:t>
            </a:r>
            <a:endParaRPr lang="fr-FR" dirty="0"/>
          </a:p>
        </p:txBody>
      </p:sp>
      <p:pic>
        <p:nvPicPr>
          <p:cNvPr id="9" name="Image 8"/>
          <p:cNvPicPr>
            <a:picLocks noChangeAspect="1"/>
          </p:cNvPicPr>
          <p:nvPr/>
        </p:nvPicPr>
        <p:blipFill>
          <a:blip r:embed="rId4"/>
          <a:stretch>
            <a:fillRect/>
          </a:stretch>
        </p:blipFill>
        <p:spPr>
          <a:xfrm>
            <a:off x="6377936" y="1792018"/>
            <a:ext cx="4988144" cy="4234901"/>
          </a:xfrm>
          <a:prstGeom prst="rect">
            <a:avLst/>
          </a:prstGeom>
          <a:ln>
            <a:noFill/>
          </a:ln>
          <a:effectLst>
            <a:outerShdw blurRad="292100" dist="139700" dir="2700000" algn="tl" rotWithShape="0">
              <a:srgbClr val="333333">
                <a:alpha val="65000"/>
              </a:srgbClr>
            </a:outerShdw>
          </a:effectLst>
        </p:spPr>
      </p:pic>
      <p:sp>
        <p:nvSpPr>
          <p:cNvPr id="10" name="ZoneTexte 9"/>
          <p:cNvSpPr txBox="1"/>
          <p:nvPr/>
        </p:nvSpPr>
        <p:spPr>
          <a:xfrm>
            <a:off x="7195570" y="6224111"/>
            <a:ext cx="3352877" cy="369332"/>
          </a:xfrm>
          <a:prstGeom prst="rect">
            <a:avLst/>
          </a:prstGeom>
          <a:noFill/>
        </p:spPr>
        <p:txBody>
          <a:bodyPr wrap="square" rtlCol="0">
            <a:spAutoFit/>
          </a:bodyPr>
          <a:lstStyle/>
          <a:p>
            <a:r>
              <a:rPr lang="fr-FR" dirty="0" smtClean="0"/>
              <a:t>Schéma d’un sous ensemble flou</a:t>
            </a:r>
            <a:endParaRPr lang="fr-FR" dirty="0"/>
          </a:p>
        </p:txBody>
      </p:sp>
    </p:spTree>
    <p:extLst>
      <p:ext uri="{BB962C8B-B14F-4D97-AF65-F5344CB8AC3E}">
        <p14:creationId xmlns:p14="http://schemas.microsoft.com/office/powerpoint/2010/main" val="37385635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a:t>La logique floue dans le traitement </a:t>
            </a:r>
            <a:r>
              <a:rPr lang="fr-FR" sz="2800" b="1" dirty="0" smtClean="0"/>
              <a:t>d’image</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r>
              <a:rPr lang="fr-FR" sz="2200" dirty="0" smtClean="0"/>
              <a:t>Réglage nécessaire des paramètres </a:t>
            </a:r>
            <a:r>
              <a:rPr lang="fr-FR" sz="2200" dirty="0" err="1" smtClean="0"/>
              <a:t>n</a:t>
            </a:r>
            <a:r>
              <a:rPr lang="fr-FR" sz="2200" baseline="-25000" dirty="0" err="1" smtClean="0"/>
              <a:t>x</a:t>
            </a:r>
            <a:r>
              <a:rPr lang="fr-FR" sz="2200" dirty="0" smtClean="0"/>
              <a:t> selon le problème</a:t>
            </a:r>
            <a:endParaRPr lang="fr-FR" sz="2200" dirty="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62</a:t>
            </a:fld>
            <a:endParaRPr lang="en-US" dirty="0"/>
          </a:p>
        </p:txBody>
      </p:sp>
      <p:pic>
        <p:nvPicPr>
          <p:cNvPr id="4" name="Image 3"/>
          <p:cNvPicPr>
            <a:picLocks noChangeAspect="1"/>
          </p:cNvPicPr>
          <p:nvPr/>
        </p:nvPicPr>
        <p:blipFill>
          <a:blip r:embed="rId3"/>
          <a:stretch>
            <a:fillRect/>
          </a:stretch>
        </p:blipFill>
        <p:spPr>
          <a:xfrm>
            <a:off x="2982912" y="1951927"/>
            <a:ext cx="6250225" cy="24422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288043" y="4555852"/>
            <a:ext cx="5639961" cy="646331"/>
          </a:xfrm>
          <a:prstGeom prst="rect">
            <a:avLst/>
          </a:prstGeom>
          <a:noFill/>
        </p:spPr>
        <p:txBody>
          <a:bodyPr wrap="square" rtlCol="0">
            <a:spAutoFit/>
          </a:bodyPr>
          <a:lstStyle/>
          <a:p>
            <a:pPr algn="ctr"/>
            <a:r>
              <a:rPr lang="fr-FR" dirty="0" smtClean="0"/>
              <a:t>« est proche de » et « est loin de » en fonction de la distance par rapport à l’objet de référence [2]</a:t>
            </a:r>
            <a:endParaRPr lang="fr-FR" dirty="0"/>
          </a:p>
        </p:txBody>
      </p:sp>
    </p:spTree>
    <p:extLst>
      <p:ext uri="{BB962C8B-B14F-4D97-AF65-F5344CB8AC3E}">
        <p14:creationId xmlns:p14="http://schemas.microsoft.com/office/powerpoint/2010/main" val="27552921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Combinaison / fusion de deux relations floues</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63</a:t>
            </a:fld>
            <a:endParaRPr lang="en-US" dirty="0"/>
          </a:p>
        </p:txBody>
      </p:sp>
      <p:sp>
        <p:nvSpPr>
          <p:cNvPr id="6" name="ZoneTexte 5"/>
          <p:cNvSpPr txBox="1"/>
          <p:nvPr/>
        </p:nvSpPr>
        <p:spPr>
          <a:xfrm>
            <a:off x="3296831" y="4933174"/>
            <a:ext cx="5639961" cy="646331"/>
          </a:xfrm>
          <a:prstGeom prst="rect">
            <a:avLst/>
          </a:prstGeom>
          <a:noFill/>
        </p:spPr>
        <p:txBody>
          <a:bodyPr wrap="square" rtlCol="0">
            <a:spAutoFit/>
          </a:bodyPr>
          <a:lstStyle/>
          <a:p>
            <a:pPr algn="ctr"/>
            <a:r>
              <a:rPr lang="fr-FR" dirty="0" smtClean="0"/>
              <a:t>(A)« est proche de » , (B) « est à droite de » et (C) « est proche et à droite de » après fusion de (A) et (B) [1]</a:t>
            </a:r>
            <a:endParaRPr lang="fr-FR" dirty="0"/>
          </a:p>
        </p:txBody>
      </p:sp>
      <p:pic>
        <p:nvPicPr>
          <p:cNvPr id="7" name="Image 6"/>
          <p:cNvPicPr>
            <a:picLocks noChangeAspect="1"/>
          </p:cNvPicPr>
          <p:nvPr/>
        </p:nvPicPr>
        <p:blipFill>
          <a:blip r:embed="rId3"/>
          <a:stretch>
            <a:fillRect/>
          </a:stretch>
        </p:blipFill>
        <p:spPr>
          <a:xfrm>
            <a:off x="5104958" y="2292365"/>
            <a:ext cx="2023708" cy="2513658"/>
          </a:xfrm>
          <a:prstGeom prst="rect">
            <a:avLst/>
          </a:prstGeom>
        </p:spPr>
      </p:pic>
      <p:pic>
        <p:nvPicPr>
          <p:cNvPr id="8" name="Image 7"/>
          <p:cNvPicPr>
            <a:picLocks noChangeAspect="1"/>
          </p:cNvPicPr>
          <p:nvPr/>
        </p:nvPicPr>
        <p:blipFill>
          <a:blip r:embed="rId4"/>
          <a:stretch>
            <a:fillRect/>
          </a:stretch>
        </p:blipFill>
        <p:spPr>
          <a:xfrm>
            <a:off x="2932491" y="2292364"/>
            <a:ext cx="1981104" cy="2513659"/>
          </a:xfrm>
          <a:prstGeom prst="rect">
            <a:avLst/>
          </a:prstGeom>
        </p:spPr>
      </p:pic>
      <p:pic>
        <p:nvPicPr>
          <p:cNvPr id="9" name="Image 8"/>
          <p:cNvPicPr>
            <a:picLocks noChangeAspect="1"/>
          </p:cNvPicPr>
          <p:nvPr/>
        </p:nvPicPr>
        <p:blipFill>
          <a:blip r:embed="rId5"/>
          <a:stretch>
            <a:fillRect/>
          </a:stretch>
        </p:blipFill>
        <p:spPr>
          <a:xfrm>
            <a:off x="7320029" y="2292364"/>
            <a:ext cx="1938500" cy="2471055"/>
          </a:xfrm>
          <a:prstGeom prst="rect">
            <a:avLst/>
          </a:prstGeom>
        </p:spPr>
      </p:pic>
      <p:sp>
        <p:nvSpPr>
          <p:cNvPr id="10" name="ZoneTexte 9"/>
          <p:cNvSpPr txBox="1"/>
          <p:nvPr/>
        </p:nvSpPr>
        <p:spPr>
          <a:xfrm>
            <a:off x="3052464" y="2419515"/>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A</a:t>
            </a:r>
            <a:endParaRPr lang="fr-FR" dirty="0"/>
          </a:p>
        </p:txBody>
      </p:sp>
      <p:sp>
        <p:nvSpPr>
          <p:cNvPr id="11" name="ZoneTexte 10"/>
          <p:cNvSpPr txBox="1"/>
          <p:nvPr/>
        </p:nvSpPr>
        <p:spPr>
          <a:xfrm>
            <a:off x="5283238"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B</a:t>
            </a:r>
          </a:p>
        </p:txBody>
      </p:sp>
      <p:sp>
        <p:nvSpPr>
          <p:cNvPr id="12" name="ZoneTexte 11"/>
          <p:cNvSpPr txBox="1"/>
          <p:nvPr/>
        </p:nvSpPr>
        <p:spPr>
          <a:xfrm>
            <a:off x="7433964"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C</a:t>
            </a:r>
            <a:endParaRPr lang="fr-FR" dirty="0"/>
          </a:p>
        </p:txBody>
      </p:sp>
    </p:spTree>
    <p:extLst>
      <p:ext uri="{BB962C8B-B14F-4D97-AF65-F5344CB8AC3E}">
        <p14:creationId xmlns:p14="http://schemas.microsoft.com/office/powerpoint/2010/main" val="27153735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Logique de Description et OWL</a:t>
            </a:r>
          </a:p>
          <a:p>
            <a:pPr marL="0" indent="0">
              <a:buNone/>
            </a:pPr>
            <a:endParaRPr lang="fr-FR" sz="2800" dirty="0" smtClean="0"/>
          </a:p>
          <a:p>
            <a:r>
              <a:rPr lang="fr-FR" sz="2800" dirty="0" smtClean="0"/>
              <a:t>LD = langage de représentation de connaissances</a:t>
            </a:r>
          </a:p>
          <a:p>
            <a:r>
              <a:rPr lang="fr-FR" sz="2800" dirty="0" smtClean="0"/>
              <a:t>OWL basé sur la LD, utilisé pour construire des Ontologies</a:t>
            </a:r>
          </a:p>
          <a:p>
            <a:r>
              <a:rPr lang="fr-FR" sz="2800" dirty="0" smtClean="0"/>
              <a:t>Concepts (ex: Humain), Rôles (ex: </a:t>
            </a:r>
            <a:r>
              <a:rPr lang="fr-FR" sz="2800" dirty="0" err="1" smtClean="0"/>
              <a:t>aPourPère</a:t>
            </a:r>
            <a:r>
              <a:rPr lang="fr-FR" sz="2800" dirty="0" smtClean="0"/>
              <a:t>), Instances (ex: Paul)</a:t>
            </a:r>
          </a:p>
          <a:p>
            <a:r>
              <a:rPr lang="fr-FR" sz="2800" dirty="0"/>
              <a:t>Opérateurs </a:t>
            </a:r>
            <a:r>
              <a:rPr lang="fr-FR" sz="2800" dirty="0" smtClean="0"/>
              <a:t>logiques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64</a:t>
            </a:fld>
            <a:endParaRPr lang="en-US" dirty="0"/>
          </a:p>
        </p:txBody>
      </p:sp>
    </p:spTree>
    <p:extLst>
      <p:ext uri="{BB962C8B-B14F-4D97-AF65-F5344CB8AC3E}">
        <p14:creationId xmlns:p14="http://schemas.microsoft.com/office/powerpoint/2010/main" val="2939609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Syntaxe de la Logique de Description [1]</a:t>
            </a:r>
            <a:endParaRPr lang="fr-FR" sz="2800"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65</a:t>
            </a:fld>
            <a:endParaRPr lang="en-US" dirty="0"/>
          </a:p>
        </p:txBody>
      </p:sp>
      <p:pic>
        <p:nvPicPr>
          <p:cNvPr id="4" name="Image 3"/>
          <p:cNvPicPr>
            <a:picLocks noChangeAspect="1"/>
          </p:cNvPicPr>
          <p:nvPr/>
        </p:nvPicPr>
        <p:blipFill>
          <a:blip r:embed="rId3"/>
          <a:stretch>
            <a:fillRect/>
          </a:stretch>
        </p:blipFill>
        <p:spPr>
          <a:xfrm>
            <a:off x="1512581" y="1760154"/>
            <a:ext cx="9439275" cy="4819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791449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de relation en LD :</a:t>
            </a:r>
          </a:p>
          <a:p>
            <a:pPr marL="0" indent="0">
              <a:buNone/>
            </a:pPr>
            <a:r>
              <a:rPr lang="fr-FR" sz="2800" dirty="0" smtClean="0"/>
              <a:t>  </a:t>
            </a:r>
          </a:p>
          <a:p>
            <a:pPr marL="0" indent="0">
              <a:buNone/>
            </a:pPr>
            <a:r>
              <a:rPr lang="fr-FR" sz="2800" dirty="0" smtClean="0"/>
              <a:t>non floue : </a:t>
            </a:r>
          </a:p>
          <a:p>
            <a:pPr marL="0" indent="0">
              <a:buNone/>
            </a:pPr>
            <a:endParaRPr lang="fr-FR" sz="2800" dirty="0" smtClean="0"/>
          </a:p>
          <a:p>
            <a:pPr marL="0" indent="0">
              <a:buNone/>
            </a:pPr>
            <a:endParaRPr lang="fr-FR" sz="2800" dirty="0"/>
          </a:p>
          <a:p>
            <a:pPr marL="0" indent="0">
              <a:buNone/>
            </a:pPr>
            <a:r>
              <a:rPr lang="fr-FR" sz="2800" dirty="0" smtClean="0"/>
              <a:t> floue : </a:t>
            </a:r>
          </a:p>
          <a:p>
            <a:pPr marL="0" indent="0">
              <a:buNone/>
            </a:pPr>
            <a:endParaRPr lang="fr-FR" sz="2800" dirty="0"/>
          </a:p>
          <a:p>
            <a:pPr marL="0" indent="0">
              <a:buNone/>
            </a:pPr>
            <a:endParaRPr lang="fr-FR" sz="2800" dirty="0" smtClean="0"/>
          </a:p>
          <a:p>
            <a:pPr marL="0" indent="0">
              <a:buNone/>
            </a:pPr>
            <a:endParaRPr lang="fr-FR" sz="2800" dirty="0"/>
          </a:p>
          <a:p>
            <a:pPr marL="0" indent="0">
              <a:buNone/>
            </a:pPr>
            <a:endParaRPr lang="fr-FR" sz="2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66</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09" y="2789288"/>
            <a:ext cx="6624263" cy="667370"/>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826" y="4606333"/>
            <a:ext cx="6291230" cy="807495"/>
          </a:xfrm>
          <a:prstGeom prst="rect">
            <a:avLst/>
          </a:prstGeom>
        </p:spPr>
      </p:pic>
    </p:spTree>
    <p:extLst>
      <p:ext uri="{BB962C8B-B14F-4D97-AF65-F5344CB8AC3E}">
        <p14:creationId xmlns:p14="http://schemas.microsoft.com/office/powerpoint/2010/main" val="28532127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Structurer les relations : Ontologie et Protégé</a:t>
            </a:r>
          </a:p>
          <a:p>
            <a:pPr marL="0" indent="0">
              <a:buNone/>
            </a:pPr>
            <a:endParaRPr lang="fr-FR" sz="2800" b="1" dirty="0" smtClean="0"/>
          </a:p>
          <a:p>
            <a:pPr marL="0" indent="0">
              <a:buNone/>
            </a:pPr>
            <a:r>
              <a:rPr lang="fr-FR" sz="2800" b="1" dirty="0" smtClean="0"/>
              <a:t>Ontologie</a:t>
            </a:r>
            <a:r>
              <a:rPr lang="fr-FR" sz="2800" dirty="0" smtClean="0"/>
              <a:t> : « Spécification formelle et explicite d’une conceptualisation partagée »</a:t>
            </a:r>
          </a:p>
          <a:p>
            <a:pPr marL="0" indent="0">
              <a:buNone/>
            </a:pPr>
            <a:r>
              <a:rPr lang="fr-FR" sz="2800" dirty="0" smtClean="0"/>
              <a:t>= Représentation des connaissances dans un domaine.</a:t>
            </a:r>
          </a:p>
          <a:p>
            <a:pPr marL="0" indent="0">
              <a:buNone/>
            </a:pPr>
            <a:endParaRPr lang="fr-FR" sz="2800" dirty="0"/>
          </a:p>
          <a:p>
            <a:pPr marL="0" indent="0">
              <a:buNone/>
            </a:pPr>
            <a:r>
              <a:rPr lang="fr-FR" sz="2800" b="1" dirty="0" smtClean="0"/>
              <a:t>Protégé</a:t>
            </a:r>
            <a:r>
              <a:rPr lang="fr-FR" sz="2800" dirty="0" smtClean="0"/>
              <a:t> : Logiciel de construction d’ontologie</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67</a:t>
            </a:fld>
            <a:endParaRPr lang="en-US" dirty="0"/>
          </a:p>
        </p:txBody>
      </p:sp>
    </p:spTree>
    <p:extLst>
      <p:ext uri="{BB962C8B-B14F-4D97-AF65-F5344CB8AC3E}">
        <p14:creationId xmlns:p14="http://schemas.microsoft.com/office/powerpoint/2010/main" val="9166321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hiérarchie de classes / relations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68</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277" y="1639614"/>
            <a:ext cx="3692525" cy="4909055"/>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393" y="2098363"/>
            <a:ext cx="4618038" cy="3675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34204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 Relations entre Classes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69</a:t>
            </a:fld>
            <a:endParaRPr lang="en-US" dirty="0"/>
          </a:p>
        </p:txBody>
      </p:sp>
      <p:pic>
        <p:nvPicPr>
          <p:cNvPr id="6" name="Image 5"/>
          <p:cNvPicPr>
            <a:picLocks noChangeAspect="1"/>
          </p:cNvPicPr>
          <p:nvPr/>
        </p:nvPicPr>
        <p:blipFill>
          <a:blip r:embed="rId3"/>
          <a:stretch>
            <a:fillRect/>
          </a:stretch>
        </p:blipFill>
        <p:spPr>
          <a:xfrm>
            <a:off x="2362199" y="2478184"/>
            <a:ext cx="7481713" cy="267811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419349" y="5324944"/>
            <a:ext cx="7367412" cy="369332"/>
          </a:xfrm>
          <a:prstGeom prst="rect">
            <a:avLst/>
          </a:prstGeom>
          <a:noFill/>
        </p:spPr>
        <p:txBody>
          <a:bodyPr wrap="square" rtlCol="0">
            <a:spAutoFit/>
          </a:bodyPr>
          <a:lstStyle/>
          <a:p>
            <a:pPr algn="ctr"/>
            <a:r>
              <a:rPr lang="fr-FR" dirty="0" smtClean="0"/>
              <a:t>Les relations spatiales associées à la classe </a:t>
            </a:r>
            <a:r>
              <a:rPr lang="fr-FR" dirty="0" err="1" smtClean="0"/>
              <a:t>ReinDroit</a:t>
            </a:r>
            <a:endParaRPr lang="fr-FR" dirty="0"/>
          </a:p>
        </p:txBody>
      </p:sp>
    </p:spTree>
    <p:extLst>
      <p:ext uri="{BB962C8B-B14F-4D97-AF65-F5344CB8AC3E}">
        <p14:creationId xmlns:p14="http://schemas.microsoft.com/office/powerpoint/2010/main" val="33211937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Etat de l’art des caractéristiques utilisées pour la partie problème :</a:t>
            </a:r>
          </a:p>
          <a:p>
            <a:pPr marL="457200" indent="-457200">
              <a:buClrTx/>
              <a:buSzPct val="120000"/>
              <a:buFont typeface="+mj-lt"/>
              <a:buAutoNum type="arabicPeriod"/>
            </a:pPr>
            <a:r>
              <a:rPr lang="fr-FR" dirty="0" smtClean="0"/>
              <a:t>Informations statistiques</a:t>
            </a:r>
          </a:p>
          <a:p>
            <a:pPr marL="457200" indent="-457200">
              <a:buClrTx/>
              <a:buSzPct val="120000"/>
              <a:buFont typeface="+mj-lt"/>
              <a:buAutoNum type="arabicPeriod"/>
            </a:pPr>
            <a:r>
              <a:rPr lang="fr-FR" dirty="0" smtClean="0"/>
              <a:t>Caractéristiques de texture</a:t>
            </a:r>
          </a:p>
          <a:p>
            <a:pPr marL="457200" indent="-457200">
              <a:buClrTx/>
              <a:buSzPct val="120000"/>
              <a:buFont typeface="+mj-lt"/>
              <a:buAutoNum type="arabicPeriod"/>
            </a:pPr>
            <a:r>
              <a:rPr lang="fr-FR" dirty="0" smtClean="0"/>
              <a:t>Transformations </a:t>
            </a:r>
          </a:p>
          <a:p>
            <a:pPr marL="457200" indent="-457200">
              <a:buClrTx/>
              <a:buSzPct val="120000"/>
              <a:buFont typeface="+mj-lt"/>
              <a:buAutoNum type="arabicPeriod"/>
            </a:pPr>
            <a:r>
              <a:rPr lang="fr-FR" dirty="0" smtClean="0"/>
              <a:t>Moments géométriques</a:t>
            </a:r>
          </a:p>
          <a:p>
            <a:pPr marL="457200" indent="-457200">
              <a:buClrTx/>
              <a:buSzPct val="120000"/>
              <a:buFont typeface="+mj-lt"/>
              <a:buAutoNum type="arabicPeriod"/>
            </a:pPr>
            <a:r>
              <a:rPr lang="fr-FR" dirty="0" smtClean="0"/>
              <a:t>Informations nonimage</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5424288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Correspondance relation spatiale </a:t>
            </a:r>
            <a:r>
              <a:rPr lang="fr-FR" sz="2800" b="1" dirty="0" smtClean="0">
                <a:sym typeface="Wingdings" panose="05000000000000000000" pitchFamily="2" charset="2"/>
              </a:rPr>
              <a:t> fonction floue : </a:t>
            </a:r>
          </a:p>
          <a:p>
            <a:pPr marL="0" indent="0">
              <a:buNone/>
            </a:pPr>
            <a:r>
              <a:rPr lang="fr-FR" sz="2800" dirty="0" smtClean="0">
                <a:sym typeface="Wingdings" panose="05000000000000000000" pitchFamily="2" charset="2"/>
              </a:rPr>
              <a:t>Exemple : </a:t>
            </a:r>
            <a:endParaRPr lang="fr-FR" sz="2800" dirty="0">
              <a:sym typeface="Wingdings" panose="05000000000000000000" pitchFamily="2" charset="2"/>
            </a:endParaRPr>
          </a:p>
        </p:txBody>
      </p:sp>
      <p:sp>
        <p:nvSpPr>
          <p:cNvPr id="4" name="Ellipse 3"/>
          <p:cNvSpPr/>
          <p:nvPr/>
        </p:nvSpPr>
        <p:spPr>
          <a:xfrm>
            <a:off x="2246310" y="2659585"/>
            <a:ext cx="3314700" cy="850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smtClean="0"/>
              <a:t>AGaucheDe</a:t>
            </a:r>
            <a:endParaRPr lang="fr-FR" dirty="0"/>
          </a:p>
        </p:txBody>
      </p:sp>
      <p:cxnSp>
        <p:nvCxnSpPr>
          <p:cNvPr id="7" name="Connecteur droit avec flèche 6"/>
          <p:cNvCxnSpPr>
            <a:stCxn id="4" idx="6"/>
          </p:cNvCxnSpPr>
          <p:nvPr/>
        </p:nvCxnSpPr>
        <p:spPr>
          <a:xfrm>
            <a:off x="5561010" y="3085035"/>
            <a:ext cx="179229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Ellipse 7"/>
          <p:cNvSpPr/>
          <p:nvPr/>
        </p:nvSpPr>
        <p:spPr>
          <a:xfrm>
            <a:off x="7353300" y="2659585"/>
            <a:ext cx="3314700" cy="850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Fonction floue</a:t>
            </a:r>
            <a:endParaRPr lang="fr-FR" dirty="0"/>
          </a:p>
        </p:txBody>
      </p:sp>
      <p:sp>
        <p:nvSpPr>
          <p:cNvPr id="13" name="Ellipse 12"/>
          <p:cNvSpPr/>
          <p:nvPr/>
        </p:nvSpPr>
        <p:spPr>
          <a:xfrm>
            <a:off x="6348410" y="4349055"/>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l’angle</a:t>
            </a:r>
            <a:endParaRPr lang="fr-FR" dirty="0"/>
          </a:p>
        </p:txBody>
      </p:sp>
      <p:sp>
        <p:nvSpPr>
          <p:cNvPr id="14" name="Ellipse 13"/>
          <p:cNvSpPr/>
          <p:nvPr/>
        </p:nvSpPr>
        <p:spPr>
          <a:xfrm>
            <a:off x="9542461" y="4349055"/>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les coordonnées</a:t>
            </a:r>
            <a:endParaRPr lang="fr-FR" dirty="0"/>
          </a:p>
        </p:txBody>
      </p:sp>
      <p:cxnSp>
        <p:nvCxnSpPr>
          <p:cNvPr id="16" name="Connecteur droit avec flèche 15"/>
          <p:cNvCxnSpPr>
            <a:stCxn id="8" idx="4"/>
            <a:endCxn id="13" idx="0"/>
          </p:cNvCxnSpPr>
          <p:nvPr/>
        </p:nvCxnSpPr>
        <p:spPr>
          <a:xfrm flipH="1">
            <a:off x="7473949" y="3510485"/>
            <a:ext cx="1536701"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necteur droit avec flèche 17"/>
          <p:cNvCxnSpPr>
            <a:stCxn id="8" idx="4"/>
            <a:endCxn id="14" idx="0"/>
          </p:cNvCxnSpPr>
          <p:nvPr/>
        </p:nvCxnSpPr>
        <p:spPr>
          <a:xfrm>
            <a:off x="9010650" y="3510485"/>
            <a:ext cx="1657350"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ZoneTexte 18"/>
          <p:cNvSpPr txBox="1"/>
          <p:nvPr/>
        </p:nvSpPr>
        <p:spPr>
          <a:xfrm>
            <a:off x="8786584" y="3691569"/>
            <a:ext cx="596900" cy="369332"/>
          </a:xfrm>
          <a:prstGeom prst="rect">
            <a:avLst/>
          </a:prstGeom>
          <a:noFill/>
        </p:spPr>
        <p:txBody>
          <a:bodyPr wrap="square" rtlCol="0">
            <a:spAutoFit/>
          </a:bodyPr>
          <a:lstStyle/>
          <a:p>
            <a:r>
              <a:rPr lang="fr-FR" dirty="0" smtClean="0"/>
              <a:t>Ou</a:t>
            </a:r>
            <a:endParaRPr lang="fr-FR" dirty="0"/>
          </a:p>
        </p:txBody>
      </p:sp>
      <p:cxnSp>
        <p:nvCxnSpPr>
          <p:cNvPr id="27" name="Connecteur droit avec flèche 26"/>
          <p:cNvCxnSpPr/>
          <p:nvPr/>
        </p:nvCxnSpPr>
        <p:spPr>
          <a:xfrm flipV="1">
            <a:off x="6311900" y="5311140"/>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p:cNvCxnSpPr/>
          <p:nvPr/>
        </p:nvCxnSpPr>
        <p:spPr>
          <a:xfrm>
            <a:off x="6311900" y="6333856"/>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33"/>
          <p:cNvCxnSpPr/>
          <p:nvPr/>
        </p:nvCxnSpPr>
        <p:spPr>
          <a:xfrm>
            <a:off x="6311900" y="5554980"/>
            <a:ext cx="469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Connecteur droit 35"/>
          <p:cNvCxnSpPr/>
          <p:nvPr/>
        </p:nvCxnSpPr>
        <p:spPr>
          <a:xfrm>
            <a:off x="6774180" y="5547360"/>
            <a:ext cx="388620"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38" name="Connecteur droit 37"/>
          <p:cNvCxnSpPr/>
          <p:nvPr/>
        </p:nvCxnSpPr>
        <p:spPr>
          <a:xfrm>
            <a:off x="7147560" y="6333856"/>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Connecteur droit 39"/>
          <p:cNvCxnSpPr/>
          <p:nvPr/>
        </p:nvCxnSpPr>
        <p:spPr>
          <a:xfrm flipV="1">
            <a:off x="7551420" y="5554980"/>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2" name="Connecteur droit 41"/>
          <p:cNvCxnSpPr/>
          <p:nvPr/>
        </p:nvCxnSpPr>
        <p:spPr>
          <a:xfrm>
            <a:off x="7991475" y="5547360"/>
            <a:ext cx="457200" cy="0"/>
          </a:xfrm>
          <a:prstGeom prst="line">
            <a:avLst/>
          </a:prstGeom>
        </p:spPr>
        <p:style>
          <a:lnRef idx="3">
            <a:schemeClr val="accent4"/>
          </a:lnRef>
          <a:fillRef idx="0">
            <a:schemeClr val="accent4"/>
          </a:fillRef>
          <a:effectRef idx="2">
            <a:schemeClr val="accent4"/>
          </a:effectRef>
          <a:fontRef idx="minor">
            <a:schemeClr val="tx1"/>
          </a:fontRef>
        </p:style>
      </p:cxnSp>
      <p:sp>
        <p:nvSpPr>
          <p:cNvPr id="47" name="ZoneTexte 46"/>
          <p:cNvSpPr txBox="1"/>
          <p:nvPr/>
        </p:nvSpPr>
        <p:spPr>
          <a:xfrm>
            <a:off x="6211570" y="6239876"/>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48" name="ZoneTexte 47"/>
          <p:cNvSpPr txBox="1"/>
          <p:nvPr/>
        </p:nvSpPr>
        <p:spPr>
          <a:xfrm>
            <a:off x="8197532" y="6239876"/>
            <a:ext cx="462280" cy="369332"/>
          </a:xfrm>
          <a:prstGeom prst="rect">
            <a:avLst/>
          </a:prstGeom>
          <a:noFill/>
        </p:spPr>
        <p:txBody>
          <a:bodyPr wrap="square" rtlCol="0">
            <a:spAutoFit/>
          </a:bodyPr>
          <a:lstStyle/>
          <a:p>
            <a:r>
              <a:rPr lang="el-GR" dirty="0" smtClean="0"/>
              <a:t>π</a:t>
            </a:r>
            <a:endParaRPr lang="fr-FR" dirty="0"/>
          </a:p>
        </p:txBody>
      </p:sp>
      <p:sp>
        <p:nvSpPr>
          <p:cNvPr id="49" name="ZoneTexte 48"/>
          <p:cNvSpPr txBox="1"/>
          <p:nvPr/>
        </p:nvSpPr>
        <p:spPr>
          <a:xfrm>
            <a:off x="6048692" y="5362694"/>
            <a:ext cx="462280" cy="369332"/>
          </a:xfrm>
          <a:prstGeom prst="rect">
            <a:avLst/>
          </a:prstGeom>
          <a:noFill/>
        </p:spPr>
        <p:txBody>
          <a:bodyPr wrap="square" rtlCol="0">
            <a:spAutoFit/>
          </a:bodyPr>
          <a:lstStyle/>
          <a:p>
            <a:r>
              <a:rPr lang="fr-FR" dirty="0"/>
              <a:t>1</a:t>
            </a:r>
          </a:p>
        </p:txBody>
      </p:sp>
      <p:sp>
        <p:nvSpPr>
          <p:cNvPr id="50" name="ZoneTexte 49"/>
          <p:cNvSpPr txBox="1"/>
          <p:nvPr/>
        </p:nvSpPr>
        <p:spPr>
          <a:xfrm>
            <a:off x="6027101" y="6113039"/>
            <a:ext cx="462280" cy="369332"/>
          </a:xfrm>
          <a:prstGeom prst="rect">
            <a:avLst/>
          </a:prstGeom>
          <a:noFill/>
        </p:spPr>
        <p:txBody>
          <a:bodyPr wrap="square" rtlCol="0">
            <a:spAutoFit/>
          </a:bodyPr>
          <a:lstStyle/>
          <a:p>
            <a:r>
              <a:rPr lang="fr-FR" dirty="0"/>
              <a:t>0</a:t>
            </a:r>
          </a:p>
        </p:txBody>
      </p:sp>
      <p:sp>
        <p:nvSpPr>
          <p:cNvPr id="51" name="ZoneTexte 50"/>
          <p:cNvSpPr txBox="1"/>
          <p:nvPr/>
        </p:nvSpPr>
        <p:spPr>
          <a:xfrm>
            <a:off x="7216459" y="6239876"/>
            <a:ext cx="462280" cy="369332"/>
          </a:xfrm>
          <a:prstGeom prst="rect">
            <a:avLst/>
          </a:prstGeom>
          <a:noFill/>
        </p:spPr>
        <p:txBody>
          <a:bodyPr wrap="square" rtlCol="0">
            <a:spAutoFit/>
          </a:bodyPr>
          <a:lstStyle/>
          <a:p>
            <a:r>
              <a:rPr lang="fr-FR" dirty="0"/>
              <a:t>0</a:t>
            </a:r>
          </a:p>
        </p:txBody>
      </p:sp>
      <p:cxnSp>
        <p:nvCxnSpPr>
          <p:cNvPr id="52" name="Connecteur droit avec flèche 51"/>
          <p:cNvCxnSpPr/>
          <p:nvPr/>
        </p:nvCxnSpPr>
        <p:spPr>
          <a:xfrm flipV="1">
            <a:off x="9699716" y="5311140"/>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Connecteur droit avec flèche 52"/>
          <p:cNvCxnSpPr/>
          <p:nvPr/>
        </p:nvCxnSpPr>
        <p:spPr>
          <a:xfrm>
            <a:off x="9699716" y="6333856"/>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Connecteur droit 53"/>
          <p:cNvCxnSpPr/>
          <p:nvPr/>
        </p:nvCxnSpPr>
        <p:spPr>
          <a:xfrm>
            <a:off x="9699716" y="6333856"/>
            <a:ext cx="714215"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6" name="Connecteur droit 55"/>
          <p:cNvCxnSpPr/>
          <p:nvPr/>
        </p:nvCxnSpPr>
        <p:spPr>
          <a:xfrm>
            <a:off x="10413931" y="6333856"/>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7" name="Connecteur droit 56"/>
          <p:cNvCxnSpPr/>
          <p:nvPr/>
        </p:nvCxnSpPr>
        <p:spPr>
          <a:xfrm flipH="1" flipV="1">
            <a:off x="10793962" y="5533918"/>
            <a:ext cx="5716"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58" name="Connecteur droit 57"/>
          <p:cNvCxnSpPr/>
          <p:nvPr/>
        </p:nvCxnSpPr>
        <p:spPr>
          <a:xfrm>
            <a:off x="10793962" y="5528203"/>
            <a:ext cx="1100382" cy="5715"/>
          </a:xfrm>
          <a:prstGeom prst="line">
            <a:avLst/>
          </a:prstGeom>
        </p:spPr>
        <p:style>
          <a:lnRef idx="3">
            <a:schemeClr val="accent4"/>
          </a:lnRef>
          <a:fillRef idx="0">
            <a:schemeClr val="accent4"/>
          </a:fillRef>
          <a:effectRef idx="2">
            <a:schemeClr val="accent4"/>
          </a:effectRef>
          <a:fontRef idx="minor">
            <a:schemeClr val="tx1"/>
          </a:fontRef>
        </p:style>
      </p:cxnSp>
      <p:sp>
        <p:nvSpPr>
          <p:cNvPr id="59" name="ZoneTexte 58"/>
          <p:cNvSpPr txBox="1"/>
          <p:nvPr/>
        </p:nvSpPr>
        <p:spPr>
          <a:xfrm>
            <a:off x="9561982" y="6239876"/>
            <a:ext cx="462280" cy="369332"/>
          </a:xfrm>
          <a:prstGeom prst="rect">
            <a:avLst/>
          </a:prstGeom>
          <a:noFill/>
        </p:spPr>
        <p:txBody>
          <a:bodyPr wrap="square" rtlCol="0">
            <a:spAutoFit/>
          </a:bodyPr>
          <a:lstStyle/>
          <a:p>
            <a:r>
              <a:rPr lang="fr-FR" dirty="0" smtClean="0"/>
              <a:t>-n</a:t>
            </a:r>
            <a:endParaRPr lang="fr-FR" dirty="0"/>
          </a:p>
        </p:txBody>
      </p:sp>
      <p:sp>
        <p:nvSpPr>
          <p:cNvPr id="60" name="ZoneTexte 59"/>
          <p:cNvSpPr txBox="1"/>
          <p:nvPr/>
        </p:nvSpPr>
        <p:spPr>
          <a:xfrm>
            <a:off x="11691711" y="6232256"/>
            <a:ext cx="462280" cy="369332"/>
          </a:xfrm>
          <a:prstGeom prst="rect">
            <a:avLst/>
          </a:prstGeom>
          <a:noFill/>
        </p:spPr>
        <p:txBody>
          <a:bodyPr wrap="square" rtlCol="0">
            <a:spAutoFit/>
          </a:bodyPr>
          <a:lstStyle/>
          <a:p>
            <a:r>
              <a:rPr lang="fr-FR" dirty="0" smtClean="0"/>
              <a:t>n</a:t>
            </a:r>
            <a:endParaRPr lang="fr-FR" dirty="0"/>
          </a:p>
        </p:txBody>
      </p:sp>
      <p:sp>
        <p:nvSpPr>
          <p:cNvPr id="61" name="ZoneTexte 60"/>
          <p:cNvSpPr txBox="1"/>
          <p:nvPr/>
        </p:nvSpPr>
        <p:spPr>
          <a:xfrm>
            <a:off x="9436508" y="5362694"/>
            <a:ext cx="462280" cy="369332"/>
          </a:xfrm>
          <a:prstGeom prst="rect">
            <a:avLst/>
          </a:prstGeom>
          <a:noFill/>
        </p:spPr>
        <p:txBody>
          <a:bodyPr wrap="square" rtlCol="0">
            <a:spAutoFit/>
          </a:bodyPr>
          <a:lstStyle/>
          <a:p>
            <a:r>
              <a:rPr lang="fr-FR" dirty="0"/>
              <a:t>1</a:t>
            </a:r>
          </a:p>
        </p:txBody>
      </p:sp>
      <p:sp>
        <p:nvSpPr>
          <p:cNvPr id="62" name="ZoneTexte 61"/>
          <p:cNvSpPr txBox="1"/>
          <p:nvPr/>
        </p:nvSpPr>
        <p:spPr>
          <a:xfrm>
            <a:off x="9436508" y="6087565"/>
            <a:ext cx="462280" cy="369332"/>
          </a:xfrm>
          <a:prstGeom prst="rect">
            <a:avLst/>
          </a:prstGeom>
          <a:noFill/>
        </p:spPr>
        <p:txBody>
          <a:bodyPr wrap="square" rtlCol="0">
            <a:spAutoFit/>
          </a:bodyPr>
          <a:lstStyle/>
          <a:p>
            <a:r>
              <a:rPr lang="fr-FR" dirty="0"/>
              <a:t>0</a:t>
            </a:r>
          </a:p>
        </p:txBody>
      </p:sp>
      <p:sp>
        <p:nvSpPr>
          <p:cNvPr id="64" name="ZoneTexte 63"/>
          <p:cNvSpPr txBox="1"/>
          <p:nvPr/>
        </p:nvSpPr>
        <p:spPr>
          <a:xfrm>
            <a:off x="9410789" y="6472246"/>
            <a:ext cx="2840583" cy="369332"/>
          </a:xfrm>
          <a:prstGeom prst="rect">
            <a:avLst/>
          </a:prstGeom>
          <a:noFill/>
        </p:spPr>
        <p:txBody>
          <a:bodyPr wrap="square" rtlCol="0">
            <a:spAutoFit/>
          </a:bodyPr>
          <a:lstStyle/>
          <a:p>
            <a:r>
              <a:rPr lang="fr-FR" dirty="0" smtClean="0"/>
              <a:t>Différence de Coordonnée x</a:t>
            </a:r>
            <a:endParaRPr lang="fr-FR" dirty="0"/>
          </a:p>
        </p:txBody>
      </p:sp>
      <p:sp>
        <p:nvSpPr>
          <p:cNvPr id="65" name="ZoneTexte 64"/>
          <p:cNvSpPr txBox="1"/>
          <p:nvPr/>
        </p:nvSpPr>
        <p:spPr>
          <a:xfrm>
            <a:off x="7010059" y="6466875"/>
            <a:ext cx="1650910" cy="369332"/>
          </a:xfrm>
          <a:prstGeom prst="rect">
            <a:avLst/>
          </a:prstGeom>
          <a:noFill/>
        </p:spPr>
        <p:txBody>
          <a:bodyPr wrap="square" rtlCol="0">
            <a:spAutoFit/>
          </a:bodyPr>
          <a:lstStyle/>
          <a:p>
            <a:r>
              <a:rPr lang="fr-FR" dirty="0" smtClean="0"/>
              <a:t>Angle</a:t>
            </a:r>
            <a:endParaRPr lang="fr-FR" dirty="0"/>
          </a:p>
        </p:txBody>
      </p:sp>
      <p:sp>
        <p:nvSpPr>
          <p:cNvPr id="66" name="ZoneTexte 65"/>
          <p:cNvSpPr txBox="1"/>
          <p:nvPr/>
        </p:nvSpPr>
        <p:spPr>
          <a:xfrm>
            <a:off x="3165475" y="5547360"/>
            <a:ext cx="2468880"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Entre l’objet courant et l’objet de référence</a:t>
            </a:r>
            <a:endParaRPr lang="fr-FR" dirty="0"/>
          </a:p>
        </p:txBody>
      </p:sp>
      <p:sp>
        <p:nvSpPr>
          <p:cNvPr id="67" name="ZoneTexte 66"/>
          <p:cNvSpPr txBox="1"/>
          <p:nvPr/>
        </p:nvSpPr>
        <p:spPr>
          <a:xfrm>
            <a:off x="10648608" y="6210937"/>
            <a:ext cx="462280" cy="369332"/>
          </a:xfrm>
          <a:prstGeom prst="rect">
            <a:avLst/>
          </a:prstGeom>
          <a:noFill/>
        </p:spPr>
        <p:txBody>
          <a:bodyPr wrap="square" rtlCol="0">
            <a:spAutoFit/>
          </a:bodyPr>
          <a:lstStyle/>
          <a:p>
            <a:r>
              <a:rPr lang="fr-FR" dirty="0"/>
              <a:t>0</a:t>
            </a:r>
          </a:p>
        </p:txBody>
      </p:sp>
      <p:cxnSp>
        <p:nvCxnSpPr>
          <p:cNvPr id="6" name="Connecteur droit 5"/>
          <p:cNvCxnSpPr/>
          <p:nvPr/>
        </p:nvCxnSpPr>
        <p:spPr>
          <a:xfrm>
            <a:off x="9383484" y="5022396"/>
            <a:ext cx="2770507" cy="1813811"/>
          </a:xfrm>
          <a:prstGeom prst="line">
            <a:avLst/>
          </a:prstGeom>
          <a:ln w="73025">
            <a:solidFill>
              <a:schemeClr val="accent3">
                <a:alpha val="57000"/>
              </a:schemeClr>
            </a:solidFill>
          </a:ln>
          <a:effectLst/>
        </p:spPr>
        <p:style>
          <a:lnRef idx="3">
            <a:schemeClr val="accent3"/>
          </a:lnRef>
          <a:fillRef idx="0">
            <a:schemeClr val="accent3"/>
          </a:fillRef>
          <a:effectRef idx="2">
            <a:schemeClr val="accent3"/>
          </a:effectRef>
          <a:fontRef idx="minor">
            <a:schemeClr val="tx1"/>
          </a:fontRef>
        </p:style>
      </p:cxnSp>
      <p:cxnSp>
        <p:nvCxnSpPr>
          <p:cNvPr id="10" name="Connecteur droit 9"/>
          <p:cNvCxnSpPr/>
          <p:nvPr/>
        </p:nvCxnSpPr>
        <p:spPr>
          <a:xfrm flipV="1">
            <a:off x="9410789" y="5022396"/>
            <a:ext cx="2673352" cy="1813811"/>
          </a:xfrm>
          <a:prstGeom prst="line">
            <a:avLst/>
          </a:prstGeom>
          <a:ln w="73025">
            <a:solidFill>
              <a:schemeClr val="accent3">
                <a:alpha val="57000"/>
              </a:schemeClr>
            </a:solidFill>
          </a:ln>
          <a:effectLst/>
        </p:spPr>
        <p:style>
          <a:lnRef idx="3">
            <a:schemeClr val="accent3"/>
          </a:lnRef>
          <a:fillRef idx="0">
            <a:schemeClr val="accent3"/>
          </a:fillRef>
          <a:effectRef idx="2">
            <a:schemeClr val="accent3"/>
          </a:effectRef>
          <a:fontRef idx="minor">
            <a:schemeClr val="tx1"/>
          </a:fontRef>
        </p:style>
      </p:cxnSp>
      <p:sp>
        <p:nvSpPr>
          <p:cNvPr id="11" name="ZoneTexte 10"/>
          <p:cNvSpPr txBox="1"/>
          <p:nvPr/>
        </p:nvSpPr>
        <p:spPr>
          <a:xfrm>
            <a:off x="10193202" y="5111017"/>
            <a:ext cx="1411172" cy="400110"/>
          </a:xfrm>
          <a:prstGeom prst="rect">
            <a:avLst/>
          </a:prstGeom>
          <a:noFill/>
        </p:spPr>
        <p:txBody>
          <a:bodyPr wrap="square" rtlCol="0">
            <a:spAutoFit/>
          </a:bodyPr>
          <a:lstStyle/>
          <a:p>
            <a:r>
              <a:rPr lang="fr-FR" sz="2000" b="1" dirty="0" smtClean="0">
                <a:solidFill>
                  <a:schemeClr val="accent3"/>
                </a:solidFill>
              </a:rPr>
              <a:t>Non flou !</a:t>
            </a:r>
            <a:endParaRPr lang="fr-FR" sz="2000" b="1" dirty="0">
              <a:solidFill>
                <a:schemeClr val="accent3"/>
              </a:solidFill>
            </a:endParaRPr>
          </a:p>
        </p:txBody>
      </p:sp>
    </p:spTree>
    <p:extLst>
      <p:ext uri="{BB962C8B-B14F-4D97-AF65-F5344CB8AC3E}">
        <p14:creationId xmlns:p14="http://schemas.microsoft.com/office/powerpoint/2010/main" val="12315310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mc:AlternateContent xmlns:mc="http://schemas.openxmlformats.org/markup-compatibility/2006">
        <mc:Choice xmlns:a14="http://schemas.microsoft.com/office/drawing/2010/main" Requires="a14">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Correspondance relation spatiale </a:t>
                </a:r>
                <a:r>
                  <a:rPr lang="fr-FR" sz="2800" b="1" dirty="0" smtClean="0">
                    <a:sym typeface="Wingdings" panose="05000000000000000000" pitchFamily="2" charset="2"/>
                  </a:rPr>
                  <a:t> fonction floue : </a:t>
                </a:r>
              </a:p>
              <a:p>
                <a:pPr marL="0" indent="0">
                  <a:buNone/>
                </a:pPr>
                <a:r>
                  <a:rPr lang="fr-FR" sz="2800" dirty="0" smtClean="0">
                    <a:sym typeface="Wingdings" panose="05000000000000000000" pitchFamily="2" charset="2"/>
                  </a:rPr>
                  <a:t>Exemple : </a:t>
                </a:r>
                <a:endParaRPr lang="fr-FR" sz="2800" dirty="0" smtClean="0">
                  <a:sym typeface="Wingdings" panose="05000000000000000000" pitchFamily="2" charset="2"/>
                </a:endParaRPr>
              </a:p>
              <a:p>
                <a:pPr marL="0" indent="0">
                  <a:buNone/>
                </a:pPr>
                <a:endParaRPr lang="fr-FR" sz="2800" dirty="0">
                  <a:sym typeface="Wingdings" panose="05000000000000000000" pitchFamily="2" charset="2"/>
                </a:endParaRPr>
              </a:p>
              <a:p>
                <a:pPr marL="0" indent="0">
                  <a:buNone/>
                </a:pPr>
                <a:endParaRPr lang="fr-FR" sz="2800" dirty="0" smtClean="0">
                  <a:sym typeface="Wingdings" panose="05000000000000000000" pitchFamily="2" charset="2"/>
                </a:endParaRPr>
              </a:p>
              <a:p>
                <a:pPr marL="0" indent="0">
                  <a:buNone/>
                </a:pPr>
                <a:endParaRPr lang="fr-FR" sz="2800" dirty="0">
                  <a:sym typeface="Wingdings" panose="05000000000000000000" pitchFamily="2" charset="2"/>
                </a:endParaRPr>
              </a:p>
              <a:p>
                <a:pPr marL="0" indent="0">
                  <a:buNone/>
                </a:pPr>
                <a:r>
                  <a:rPr lang="fr-FR" sz="2800" b="1" dirty="0" smtClean="0">
                    <a:sym typeface="Wingdings" panose="05000000000000000000" pitchFamily="2" charset="2"/>
                  </a:rPr>
                  <a:t>Calcul de l’angle entre deux points : </a:t>
                </a:r>
              </a:p>
              <a:p>
                <a:pPr marL="0" indent="0">
                  <a:buNone/>
                </a:pPr>
                <a:r>
                  <a:rPr lang="el-GR" sz="2800" dirty="0" smtClean="0">
                    <a:sym typeface="Wingdings" panose="05000000000000000000" pitchFamily="2" charset="2"/>
                  </a:rPr>
                  <a:t>θ</a:t>
                </a:r>
                <a:r>
                  <a:rPr lang="fr-FR" sz="2800" dirty="0" smtClean="0">
                    <a:sym typeface="Wingdings" panose="05000000000000000000" pitchFamily="2" charset="2"/>
                  </a:rPr>
                  <a:t> = </a:t>
                </a:r>
                <a14:m>
                  <m:oMath xmlns:m="http://schemas.openxmlformats.org/officeDocument/2006/math">
                    <m:func>
                      <m:funcPr>
                        <m:ctrlPr>
                          <a:rPr lang="fr-FR" sz="2800" i="1" smtClean="0">
                            <a:latin typeface="Cambria Math" panose="02040503050406030204" pitchFamily="18" charset="0"/>
                            <a:sym typeface="Wingdings" panose="05000000000000000000" pitchFamily="2" charset="2"/>
                          </a:rPr>
                        </m:ctrlPr>
                      </m:funcPr>
                      <m:fName>
                        <m:sSup>
                          <m:sSupPr>
                            <m:ctrlPr>
                              <a:rPr lang="fr-FR" sz="2800" i="1" smtClean="0">
                                <a:latin typeface="Cambria Math" panose="02040503050406030204" pitchFamily="18" charset="0"/>
                                <a:sym typeface="Wingdings" panose="05000000000000000000" pitchFamily="2" charset="2"/>
                              </a:rPr>
                            </m:ctrlPr>
                          </m:sSupPr>
                          <m:e>
                            <m:r>
                              <m:rPr>
                                <m:sty m:val="p"/>
                              </m:rPr>
                              <a:rPr lang="fr-FR" sz="2800" i="0" smtClean="0">
                                <a:latin typeface="Cambria Math" panose="02040503050406030204" pitchFamily="18" charset="0"/>
                                <a:sym typeface="Wingdings" panose="05000000000000000000" pitchFamily="2" charset="2"/>
                              </a:rPr>
                              <m:t>tan</m:t>
                            </m:r>
                          </m:e>
                          <m:sup>
                            <m:r>
                              <a:rPr lang="fr-FR" sz="2800" i="1" smtClean="0">
                                <a:latin typeface="Cambria Math" panose="02040503050406030204" pitchFamily="18" charset="0"/>
                                <a:sym typeface="Wingdings" panose="05000000000000000000" pitchFamily="2" charset="2"/>
                              </a:rPr>
                              <m:t>−1</m:t>
                            </m:r>
                          </m:sup>
                        </m:sSup>
                      </m:fName>
                      <m:e>
                        <m:r>
                          <a:rPr lang="fr-FR" sz="2800" b="0" i="1" smtClean="0">
                            <a:latin typeface="Cambria Math" panose="02040503050406030204" pitchFamily="18" charset="0"/>
                            <a:sym typeface="Wingdings" panose="05000000000000000000" pitchFamily="2" charset="2"/>
                          </a:rPr>
                          <m:t>(</m:t>
                        </m:r>
                        <m:f>
                          <m:fPr>
                            <m:ctrlPr>
                              <a:rPr lang="fr-FR" sz="2800" b="0" i="1" smtClean="0">
                                <a:latin typeface="Cambria Math" panose="02040503050406030204" pitchFamily="18" charset="0"/>
                                <a:sym typeface="Wingdings" panose="05000000000000000000" pitchFamily="2" charset="2"/>
                              </a:rPr>
                            </m:ctrlPr>
                          </m:fPr>
                          <m:num>
                            <m:r>
                              <a:rPr lang="fr-FR" sz="2800" b="0" i="1" smtClean="0">
                                <a:latin typeface="Cambria Math" panose="02040503050406030204" pitchFamily="18" charset="0"/>
                                <a:sym typeface="Wingdings" panose="05000000000000000000" pitchFamily="2" charset="2"/>
                              </a:rPr>
                              <m:t>𝑦</m:t>
                            </m:r>
                            <m:r>
                              <a:rPr lang="fr-FR" sz="2800" b="0" i="1" baseline="-25000" smtClean="0">
                                <a:latin typeface="Cambria Math" panose="02040503050406030204" pitchFamily="18" charset="0"/>
                                <a:sym typeface="Wingdings" panose="05000000000000000000" pitchFamily="2" charset="2"/>
                              </a:rPr>
                              <m:t>𝐵</m:t>
                            </m:r>
                            <m:r>
                              <a:rPr lang="fr-FR" sz="2800" b="0" i="1" smtClean="0">
                                <a:latin typeface="Cambria Math" panose="02040503050406030204" pitchFamily="18" charset="0"/>
                                <a:sym typeface="Wingdings" panose="05000000000000000000" pitchFamily="2" charset="2"/>
                              </a:rPr>
                              <m:t>−</m:t>
                            </m:r>
                            <m:r>
                              <a:rPr lang="fr-FR" sz="2800" b="0" i="1" smtClean="0">
                                <a:latin typeface="Cambria Math" panose="02040503050406030204" pitchFamily="18" charset="0"/>
                                <a:sym typeface="Wingdings" panose="05000000000000000000" pitchFamily="2" charset="2"/>
                              </a:rPr>
                              <m:t>𝑦𝐴</m:t>
                            </m:r>
                          </m:num>
                          <m:den>
                            <m:r>
                              <a:rPr lang="fr-FR" sz="2800" b="0" i="1" smtClean="0">
                                <a:latin typeface="Cambria Math" panose="02040503050406030204" pitchFamily="18" charset="0"/>
                                <a:sym typeface="Wingdings" panose="05000000000000000000" pitchFamily="2" charset="2"/>
                              </a:rPr>
                              <m:t>𝑥</m:t>
                            </m:r>
                            <m:r>
                              <a:rPr lang="fr-FR" sz="2800" b="0" i="1" baseline="-25000" smtClean="0">
                                <a:latin typeface="Cambria Math" panose="02040503050406030204" pitchFamily="18" charset="0"/>
                                <a:sym typeface="Wingdings" panose="05000000000000000000" pitchFamily="2" charset="2"/>
                              </a:rPr>
                              <m:t>𝐵</m:t>
                            </m:r>
                            <m:r>
                              <a:rPr lang="fr-FR" sz="2800" b="0" i="1" smtClean="0">
                                <a:latin typeface="Cambria Math" panose="02040503050406030204" pitchFamily="18" charset="0"/>
                                <a:sym typeface="Wingdings" panose="05000000000000000000" pitchFamily="2" charset="2"/>
                              </a:rPr>
                              <m:t>−</m:t>
                            </m:r>
                            <m:r>
                              <a:rPr lang="fr-FR" sz="2800" b="0" i="1" smtClean="0">
                                <a:latin typeface="Cambria Math" panose="02040503050406030204" pitchFamily="18" charset="0"/>
                                <a:sym typeface="Wingdings" panose="05000000000000000000" pitchFamily="2" charset="2"/>
                              </a:rPr>
                              <m:t>𝑥𝐴</m:t>
                            </m:r>
                          </m:den>
                        </m:f>
                        <m:r>
                          <a:rPr lang="fr-FR" sz="2800" b="0" i="1" smtClean="0">
                            <a:latin typeface="Cambria Math" panose="02040503050406030204" pitchFamily="18" charset="0"/>
                            <a:sym typeface="Wingdings" panose="05000000000000000000" pitchFamily="2" charset="2"/>
                          </a:rPr>
                          <m:t>)</m:t>
                        </m:r>
                      </m:e>
                    </m:func>
                  </m:oMath>
                </a14:m>
                <a:r>
                  <a:rPr lang="fr-FR" sz="2800" i="1" dirty="0" smtClean="0">
                    <a:latin typeface="Cambria Math" panose="02040503050406030204" pitchFamily="18" charset="0"/>
                    <a:sym typeface="Wingdings" panose="05000000000000000000" pitchFamily="2" charset="2"/>
                  </a:rPr>
                  <a:t>  </a:t>
                </a:r>
                <a:r>
                  <a:rPr lang="fr-FR" sz="2800" dirty="0" smtClean="0">
                    <a:latin typeface="Cambria Math" panose="02040503050406030204" pitchFamily="18" charset="0"/>
                    <a:sym typeface="Wingdings" panose="05000000000000000000" pitchFamily="2" charset="2"/>
                  </a:rPr>
                  <a:t>(en radiants)</a:t>
                </a:r>
              </a:p>
              <a:p>
                <a:pPr marL="0" indent="0">
                  <a:buNone/>
                </a:pPr>
                <a:r>
                  <a:rPr lang="fr-FR" sz="2800" dirty="0" smtClean="0">
                    <a:sym typeface="Wingdings" panose="05000000000000000000" pitchFamily="2" charset="2"/>
                  </a:rPr>
                  <a:t>Angle = 180 *</a:t>
                </a:r>
                <a:r>
                  <a:rPr lang="el-GR" sz="2800" dirty="0" smtClean="0">
                    <a:sym typeface="Wingdings" panose="05000000000000000000" pitchFamily="2" charset="2"/>
                  </a:rPr>
                  <a:t> θ</a:t>
                </a:r>
                <a:r>
                  <a:rPr lang="fr-FR" sz="2800" dirty="0" smtClean="0">
                    <a:sym typeface="Wingdings" panose="05000000000000000000" pitchFamily="2" charset="2"/>
                  </a:rPr>
                  <a:t> / </a:t>
                </a:r>
                <a:r>
                  <a:rPr lang="el-GR" sz="2800" dirty="0" smtClean="0">
                    <a:sym typeface="Wingdings" panose="05000000000000000000" pitchFamily="2" charset="2"/>
                  </a:rPr>
                  <a:t>π</a:t>
                </a:r>
                <a:r>
                  <a:rPr lang="fr-FR" sz="2800" dirty="0" smtClean="0">
                    <a:sym typeface="Wingdings" panose="05000000000000000000" pitchFamily="2" charset="2"/>
                  </a:rPr>
                  <a:t> (en degrés)</a:t>
                </a:r>
                <a:endParaRPr lang="fr-FR" sz="2800" i="1" dirty="0" smtClean="0">
                  <a:latin typeface="Cambria Math" panose="02040503050406030204" pitchFamily="18" charset="0"/>
                  <a:sym typeface="Wingdings" panose="05000000000000000000" pitchFamily="2" charset="2"/>
                </a:endParaRPr>
              </a:p>
            </p:txBody>
          </p:sp>
        </mc:Choice>
        <mc:Fallback>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152" t="-1561"/>
                </a:stretch>
              </a:blipFill>
            </p:spPr>
            <p:txBody>
              <a:bodyPr/>
              <a:lstStyle/>
              <a:p>
                <a:r>
                  <a:rPr lang="fr-FR">
                    <a:noFill/>
                  </a:rPr>
                  <a:t> </a:t>
                </a:r>
              </a:p>
            </p:txBody>
          </p:sp>
        </mc:Fallback>
      </mc:AlternateContent>
      <p:cxnSp>
        <p:nvCxnSpPr>
          <p:cNvPr id="27" name="Connecteur droit avec flèche 26"/>
          <p:cNvCxnSpPr/>
          <p:nvPr/>
        </p:nvCxnSpPr>
        <p:spPr>
          <a:xfrm flipV="1">
            <a:off x="1592943" y="243793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p:cNvCxnSpPr/>
          <p:nvPr/>
        </p:nvCxnSpPr>
        <p:spPr>
          <a:xfrm>
            <a:off x="1592943" y="346065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33"/>
          <p:cNvCxnSpPr/>
          <p:nvPr/>
        </p:nvCxnSpPr>
        <p:spPr>
          <a:xfrm>
            <a:off x="1592943" y="2681779"/>
            <a:ext cx="469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Connecteur droit 35"/>
          <p:cNvCxnSpPr/>
          <p:nvPr/>
        </p:nvCxnSpPr>
        <p:spPr>
          <a:xfrm>
            <a:off x="2055223" y="2674159"/>
            <a:ext cx="388620"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38" name="Connecteur droit 37"/>
          <p:cNvCxnSpPr/>
          <p:nvPr/>
        </p:nvCxnSpPr>
        <p:spPr>
          <a:xfrm>
            <a:off x="2428603" y="3460655"/>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Connecteur droit 39"/>
          <p:cNvCxnSpPr/>
          <p:nvPr/>
        </p:nvCxnSpPr>
        <p:spPr>
          <a:xfrm flipV="1">
            <a:off x="2832463" y="2681779"/>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2" name="Connecteur droit 41"/>
          <p:cNvCxnSpPr/>
          <p:nvPr/>
        </p:nvCxnSpPr>
        <p:spPr>
          <a:xfrm>
            <a:off x="3272518" y="2674159"/>
            <a:ext cx="457200" cy="0"/>
          </a:xfrm>
          <a:prstGeom prst="line">
            <a:avLst/>
          </a:prstGeom>
        </p:spPr>
        <p:style>
          <a:lnRef idx="3">
            <a:schemeClr val="accent4"/>
          </a:lnRef>
          <a:fillRef idx="0">
            <a:schemeClr val="accent4"/>
          </a:fillRef>
          <a:effectRef idx="2">
            <a:schemeClr val="accent4"/>
          </a:effectRef>
          <a:fontRef idx="minor">
            <a:schemeClr val="tx1"/>
          </a:fontRef>
        </p:style>
      </p:cxnSp>
      <p:sp>
        <p:nvSpPr>
          <p:cNvPr id="47" name="ZoneTexte 46"/>
          <p:cNvSpPr txBox="1"/>
          <p:nvPr/>
        </p:nvSpPr>
        <p:spPr>
          <a:xfrm>
            <a:off x="1492613" y="3366675"/>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48" name="ZoneTexte 47"/>
          <p:cNvSpPr txBox="1"/>
          <p:nvPr/>
        </p:nvSpPr>
        <p:spPr>
          <a:xfrm>
            <a:off x="3478575" y="3366675"/>
            <a:ext cx="462280" cy="369332"/>
          </a:xfrm>
          <a:prstGeom prst="rect">
            <a:avLst/>
          </a:prstGeom>
          <a:noFill/>
        </p:spPr>
        <p:txBody>
          <a:bodyPr wrap="square" rtlCol="0">
            <a:spAutoFit/>
          </a:bodyPr>
          <a:lstStyle/>
          <a:p>
            <a:r>
              <a:rPr lang="el-GR" dirty="0" smtClean="0"/>
              <a:t>π</a:t>
            </a:r>
            <a:endParaRPr lang="fr-FR" dirty="0"/>
          </a:p>
        </p:txBody>
      </p:sp>
      <p:sp>
        <p:nvSpPr>
          <p:cNvPr id="49" name="ZoneTexte 48"/>
          <p:cNvSpPr txBox="1"/>
          <p:nvPr/>
        </p:nvSpPr>
        <p:spPr>
          <a:xfrm>
            <a:off x="1329735" y="2489493"/>
            <a:ext cx="462280" cy="369332"/>
          </a:xfrm>
          <a:prstGeom prst="rect">
            <a:avLst/>
          </a:prstGeom>
          <a:noFill/>
        </p:spPr>
        <p:txBody>
          <a:bodyPr wrap="square" rtlCol="0">
            <a:spAutoFit/>
          </a:bodyPr>
          <a:lstStyle/>
          <a:p>
            <a:r>
              <a:rPr lang="fr-FR" dirty="0"/>
              <a:t>1</a:t>
            </a:r>
          </a:p>
        </p:txBody>
      </p:sp>
      <p:sp>
        <p:nvSpPr>
          <p:cNvPr id="50" name="ZoneTexte 49"/>
          <p:cNvSpPr txBox="1"/>
          <p:nvPr/>
        </p:nvSpPr>
        <p:spPr>
          <a:xfrm>
            <a:off x="1308144" y="3239838"/>
            <a:ext cx="462280" cy="369332"/>
          </a:xfrm>
          <a:prstGeom prst="rect">
            <a:avLst/>
          </a:prstGeom>
          <a:noFill/>
        </p:spPr>
        <p:txBody>
          <a:bodyPr wrap="square" rtlCol="0">
            <a:spAutoFit/>
          </a:bodyPr>
          <a:lstStyle/>
          <a:p>
            <a:r>
              <a:rPr lang="fr-FR" dirty="0"/>
              <a:t>0</a:t>
            </a:r>
          </a:p>
        </p:txBody>
      </p:sp>
      <p:sp>
        <p:nvSpPr>
          <p:cNvPr id="51" name="ZoneTexte 50"/>
          <p:cNvSpPr txBox="1"/>
          <p:nvPr/>
        </p:nvSpPr>
        <p:spPr>
          <a:xfrm>
            <a:off x="2497502" y="3366675"/>
            <a:ext cx="462280" cy="369332"/>
          </a:xfrm>
          <a:prstGeom prst="rect">
            <a:avLst/>
          </a:prstGeom>
          <a:noFill/>
        </p:spPr>
        <p:txBody>
          <a:bodyPr wrap="square" rtlCol="0">
            <a:spAutoFit/>
          </a:bodyPr>
          <a:lstStyle/>
          <a:p>
            <a:r>
              <a:rPr lang="fr-FR" dirty="0"/>
              <a:t>0</a:t>
            </a:r>
          </a:p>
        </p:txBody>
      </p:sp>
      <p:sp>
        <p:nvSpPr>
          <p:cNvPr id="65" name="ZoneTexte 64"/>
          <p:cNvSpPr txBox="1"/>
          <p:nvPr/>
        </p:nvSpPr>
        <p:spPr>
          <a:xfrm>
            <a:off x="2289945" y="3622246"/>
            <a:ext cx="1650910" cy="369332"/>
          </a:xfrm>
          <a:prstGeom prst="rect">
            <a:avLst/>
          </a:prstGeom>
          <a:noFill/>
        </p:spPr>
        <p:txBody>
          <a:bodyPr wrap="square" rtlCol="0">
            <a:spAutoFit/>
          </a:bodyPr>
          <a:lstStyle/>
          <a:p>
            <a:r>
              <a:rPr lang="fr-FR" dirty="0" smtClean="0"/>
              <a:t>Angle</a:t>
            </a:r>
            <a:endParaRPr lang="fr-FR" dirty="0"/>
          </a:p>
        </p:txBody>
      </p:sp>
      <p:cxnSp>
        <p:nvCxnSpPr>
          <p:cNvPr id="43" name="Connecteur droit avec flèche 42"/>
          <p:cNvCxnSpPr/>
          <p:nvPr/>
        </p:nvCxnSpPr>
        <p:spPr>
          <a:xfrm flipV="1">
            <a:off x="7852229" y="4255854"/>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Connecteur droit avec flèche 43"/>
          <p:cNvCxnSpPr/>
          <p:nvPr/>
        </p:nvCxnSpPr>
        <p:spPr>
          <a:xfrm>
            <a:off x="7852229" y="5278570"/>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Connecteur droit 62"/>
          <p:cNvCxnSpPr/>
          <p:nvPr/>
        </p:nvCxnSpPr>
        <p:spPr>
          <a:xfrm flipV="1">
            <a:off x="7874454" y="4469847"/>
            <a:ext cx="1360035" cy="801103"/>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69" name="ZoneTexte 68"/>
          <p:cNvSpPr txBox="1"/>
          <p:nvPr/>
        </p:nvSpPr>
        <p:spPr>
          <a:xfrm>
            <a:off x="8576062" y="4842942"/>
            <a:ext cx="462280" cy="369332"/>
          </a:xfrm>
          <a:prstGeom prst="rect">
            <a:avLst/>
          </a:prstGeom>
          <a:noFill/>
        </p:spPr>
        <p:txBody>
          <a:bodyPr wrap="square" rtlCol="0">
            <a:spAutoFit/>
          </a:bodyPr>
          <a:lstStyle/>
          <a:p>
            <a:r>
              <a:rPr lang="fr-FR" dirty="0"/>
              <a:t>θ</a:t>
            </a:r>
            <a:endParaRPr lang="fr-FR" dirty="0"/>
          </a:p>
        </p:txBody>
      </p:sp>
      <p:sp>
        <p:nvSpPr>
          <p:cNvPr id="70" name="ZoneTexte 69"/>
          <p:cNvSpPr txBox="1"/>
          <p:nvPr/>
        </p:nvSpPr>
        <p:spPr>
          <a:xfrm>
            <a:off x="7570607" y="5191222"/>
            <a:ext cx="462280" cy="369332"/>
          </a:xfrm>
          <a:prstGeom prst="rect">
            <a:avLst/>
          </a:prstGeom>
          <a:noFill/>
        </p:spPr>
        <p:txBody>
          <a:bodyPr wrap="square" rtlCol="0">
            <a:spAutoFit/>
          </a:bodyPr>
          <a:lstStyle/>
          <a:p>
            <a:r>
              <a:rPr lang="fr-FR" dirty="0"/>
              <a:t>A</a:t>
            </a:r>
            <a:endParaRPr lang="fr-FR" dirty="0"/>
          </a:p>
        </p:txBody>
      </p:sp>
      <p:sp>
        <p:nvSpPr>
          <p:cNvPr id="71" name="ZoneTexte 70"/>
          <p:cNvSpPr txBox="1"/>
          <p:nvPr/>
        </p:nvSpPr>
        <p:spPr>
          <a:xfrm>
            <a:off x="9210608" y="4169978"/>
            <a:ext cx="462280" cy="369332"/>
          </a:xfrm>
          <a:prstGeom prst="rect">
            <a:avLst/>
          </a:prstGeom>
          <a:noFill/>
        </p:spPr>
        <p:txBody>
          <a:bodyPr wrap="square" rtlCol="0">
            <a:spAutoFit/>
          </a:bodyPr>
          <a:lstStyle/>
          <a:p>
            <a:r>
              <a:rPr lang="fr-FR" dirty="0"/>
              <a:t>B</a:t>
            </a:r>
            <a:endParaRPr lang="fr-FR" dirty="0"/>
          </a:p>
        </p:txBody>
      </p:sp>
      <p:sp>
        <p:nvSpPr>
          <p:cNvPr id="72" name="ZoneTexte 71"/>
          <p:cNvSpPr txBox="1"/>
          <p:nvPr/>
        </p:nvSpPr>
        <p:spPr>
          <a:xfrm>
            <a:off x="10012998" y="5209108"/>
            <a:ext cx="462280" cy="369332"/>
          </a:xfrm>
          <a:prstGeom prst="rect">
            <a:avLst/>
          </a:prstGeom>
          <a:noFill/>
        </p:spPr>
        <p:txBody>
          <a:bodyPr wrap="square" rtlCol="0">
            <a:spAutoFit/>
          </a:bodyPr>
          <a:lstStyle/>
          <a:p>
            <a:r>
              <a:rPr lang="fr-FR" dirty="0"/>
              <a:t>x</a:t>
            </a:r>
            <a:endParaRPr lang="fr-FR" dirty="0"/>
          </a:p>
        </p:txBody>
      </p:sp>
      <p:sp>
        <p:nvSpPr>
          <p:cNvPr id="12" name="Arc 11"/>
          <p:cNvSpPr/>
          <p:nvPr/>
        </p:nvSpPr>
        <p:spPr>
          <a:xfrm>
            <a:off x="8341314" y="4935538"/>
            <a:ext cx="289425" cy="417511"/>
          </a:xfrm>
          <a:prstGeom prst="arc">
            <a:avLst>
              <a:gd name="adj1" fmla="val 16200000"/>
              <a:gd name="adj2" fmla="val 2469109"/>
            </a:avLst>
          </a:prstGeom>
          <a:effectLst/>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73" name="ZoneTexte 72"/>
          <p:cNvSpPr txBox="1"/>
          <p:nvPr/>
        </p:nvSpPr>
        <p:spPr>
          <a:xfrm>
            <a:off x="7566027" y="4104522"/>
            <a:ext cx="462280" cy="369332"/>
          </a:xfrm>
          <a:prstGeom prst="rect">
            <a:avLst/>
          </a:prstGeom>
          <a:noFill/>
        </p:spPr>
        <p:txBody>
          <a:bodyPr wrap="square" rtlCol="0">
            <a:spAutoFit/>
          </a:bodyPr>
          <a:lstStyle/>
          <a:p>
            <a:r>
              <a:rPr lang="fr-FR" dirty="0" smtClean="0"/>
              <a:t>y</a:t>
            </a:r>
            <a:endParaRPr lang="fr-FR" dirty="0"/>
          </a:p>
        </p:txBody>
      </p:sp>
      <p:cxnSp>
        <p:nvCxnSpPr>
          <p:cNvPr id="17" name="Connecteur droit 16"/>
          <p:cNvCxnSpPr/>
          <p:nvPr/>
        </p:nvCxnSpPr>
        <p:spPr>
          <a:xfrm>
            <a:off x="9233602" y="4435823"/>
            <a:ext cx="0" cy="79589"/>
          </a:xfrm>
          <a:prstGeom prst="line">
            <a:avLst/>
          </a:prstGeom>
          <a:effectLst/>
        </p:spPr>
        <p:style>
          <a:lnRef idx="3">
            <a:schemeClr val="dk1"/>
          </a:lnRef>
          <a:fillRef idx="0">
            <a:schemeClr val="dk1"/>
          </a:fillRef>
          <a:effectRef idx="2">
            <a:schemeClr val="dk1"/>
          </a:effectRef>
          <a:fontRef idx="minor">
            <a:schemeClr val="tx1"/>
          </a:fontRef>
        </p:style>
      </p:cxnSp>
      <p:cxnSp>
        <p:nvCxnSpPr>
          <p:cNvPr id="22" name="Connecteur droit 21"/>
          <p:cNvCxnSpPr/>
          <p:nvPr/>
        </p:nvCxnSpPr>
        <p:spPr>
          <a:xfrm flipH="1">
            <a:off x="9191404" y="4477231"/>
            <a:ext cx="84396" cy="0"/>
          </a:xfrm>
          <a:prstGeom prst="line">
            <a:avLst/>
          </a:prstGeom>
        </p:spPr>
        <p:style>
          <a:lnRef idx="3">
            <a:schemeClr val="dk1"/>
          </a:lnRef>
          <a:fillRef idx="0">
            <a:schemeClr val="dk1"/>
          </a:fillRef>
          <a:effectRef idx="2">
            <a:schemeClr val="dk1"/>
          </a:effectRef>
          <a:fontRef idx="minor">
            <a:schemeClr val="tx1"/>
          </a:fontRef>
        </p:style>
      </p:cxnSp>
      <p:cxnSp>
        <p:nvCxnSpPr>
          <p:cNvPr id="74" name="Connecteur droit 73"/>
          <p:cNvCxnSpPr/>
          <p:nvPr/>
        </p:nvCxnSpPr>
        <p:spPr>
          <a:xfrm flipH="1">
            <a:off x="7812320" y="5278570"/>
            <a:ext cx="84396" cy="0"/>
          </a:xfrm>
          <a:prstGeom prst="line">
            <a:avLst/>
          </a:prstGeom>
        </p:spPr>
        <p:style>
          <a:lnRef idx="3">
            <a:schemeClr val="dk1"/>
          </a:lnRef>
          <a:fillRef idx="0">
            <a:schemeClr val="dk1"/>
          </a:fillRef>
          <a:effectRef idx="2">
            <a:schemeClr val="dk1"/>
          </a:effectRef>
          <a:fontRef idx="minor">
            <a:schemeClr val="tx1"/>
          </a:fontRef>
        </p:style>
      </p:cxnSp>
      <p:cxnSp>
        <p:nvCxnSpPr>
          <p:cNvPr id="75" name="Connecteur droit 74"/>
          <p:cNvCxnSpPr/>
          <p:nvPr/>
        </p:nvCxnSpPr>
        <p:spPr>
          <a:xfrm>
            <a:off x="7852229" y="5238775"/>
            <a:ext cx="0" cy="79589"/>
          </a:xfrm>
          <a:prstGeom prst="line">
            <a:avLst/>
          </a:prstGeom>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961858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sym typeface="Wingdings" panose="05000000000000000000" pitchFamily="2" charset="2"/>
              </a:rPr>
              <a:t>Fonction </a:t>
            </a:r>
            <a:r>
              <a:rPr lang="fr-FR" sz="2800" b="1" dirty="0" smtClean="0">
                <a:sym typeface="Wingdings" panose="05000000000000000000" pitchFamily="2" charset="2"/>
              </a:rPr>
              <a:t>floue </a:t>
            </a:r>
            <a:r>
              <a:rPr lang="fr-FR" sz="2800" b="1" dirty="0" err="1" smtClean="0">
                <a:sym typeface="Wingdings" panose="05000000000000000000" pitchFamily="2" charset="2"/>
              </a:rPr>
              <a:t>ADroiteDe</a:t>
            </a:r>
            <a:r>
              <a:rPr lang="fr-FR" sz="2800" b="1" dirty="0" smtClean="0">
                <a:sym typeface="Wingdings" panose="05000000000000000000" pitchFamily="2" charset="2"/>
              </a:rPr>
              <a:t>: </a:t>
            </a:r>
          </a:p>
          <a:p>
            <a:pPr marL="0" indent="0">
              <a:buNone/>
            </a:pPr>
            <a:endParaRPr lang="fr-FR" sz="2800" b="1" dirty="0" smtClean="0">
              <a:sym typeface="Wingdings" panose="05000000000000000000" pitchFamily="2" charset="2"/>
            </a:endParaRPr>
          </a:p>
        </p:txBody>
      </p:sp>
      <p:pic>
        <p:nvPicPr>
          <p:cNvPr id="4" name="Image 3"/>
          <p:cNvPicPr>
            <a:picLocks noChangeAspect="1"/>
          </p:cNvPicPr>
          <p:nvPr/>
        </p:nvPicPr>
        <p:blipFill>
          <a:blip r:embed="rId3"/>
          <a:stretch>
            <a:fillRect/>
          </a:stretch>
        </p:blipFill>
        <p:spPr>
          <a:xfrm>
            <a:off x="5529262" y="1639614"/>
            <a:ext cx="4638675" cy="5019675"/>
          </a:xfrm>
          <a:prstGeom prst="rect">
            <a:avLst/>
          </a:prstGeom>
          <a:ln>
            <a:noFill/>
          </a:ln>
          <a:effectLst>
            <a:outerShdw blurRad="292100" dist="139700" dir="2700000" algn="tl" rotWithShape="0">
              <a:srgbClr val="333333">
                <a:alpha val="65000"/>
              </a:srgbClr>
            </a:outerShdw>
          </a:effectLst>
        </p:spPr>
      </p:pic>
      <p:cxnSp>
        <p:nvCxnSpPr>
          <p:cNvPr id="32" name="Connecteur droit avec flèche 31"/>
          <p:cNvCxnSpPr/>
          <p:nvPr/>
        </p:nvCxnSpPr>
        <p:spPr>
          <a:xfrm flipV="1">
            <a:off x="2078718" y="306658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Connecteur droit avec flèche 32"/>
          <p:cNvCxnSpPr/>
          <p:nvPr/>
        </p:nvCxnSpPr>
        <p:spPr>
          <a:xfrm>
            <a:off x="2078718" y="408930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Connecteur droit 34"/>
          <p:cNvCxnSpPr/>
          <p:nvPr/>
        </p:nvCxnSpPr>
        <p:spPr>
          <a:xfrm>
            <a:off x="2078718" y="4089305"/>
            <a:ext cx="596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7" name="Connecteur droit 36"/>
          <p:cNvCxnSpPr/>
          <p:nvPr/>
        </p:nvCxnSpPr>
        <p:spPr>
          <a:xfrm>
            <a:off x="3141729" y="3300308"/>
            <a:ext cx="494099" cy="788997"/>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1" name="Connecteur droit 40"/>
          <p:cNvCxnSpPr/>
          <p:nvPr/>
        </p:nvCxnSpPr>
        <p:spPr>
          <a:xfrm flipV="1">
            <a:off x="2684042" y="3300308"/>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5" name="Connecteur droit 44"/>
          <p:cNvCxnSpPr/>
          <p:nvPr/>
        </p:nvCxnSpPr>
        <p:spPr>
          <a:xfrm>
            <a:off x="3635828" y="4089305"/>
            <a:ext cx="495641" cy="0"/>
          </a:xfrm>
          <a:prstGeom prst="line">
            <a:avLst/>
          </a:prstGeom>
        </p:spPr>
        <p:style>
          <a:lnRef idx="3">
            <a:schemeClr val="accent4"/>
          </a:lnRef>
          <a:fillRef idx="0">
            <a:schemeClr val="accent4"/>
          </a:fillRef>
          <a:effectRef idx="2">
            <a:schemeClr val="accent4"/>
          </a:effectRef>
          <a:fontRef idx="minor">
            <a:schemeClr val="tx1"/>
          </a:fontRef>
        </p:style>
      </p:cxnSp>
      <p:sp>
        <p:nvSpPr>
          <p:cNvPr id="46" name="ZoneTexte 45"/>
          <p:cNvSpPr txBox="1"/>
          <p:nvPr/>
        </p:nvSpPr>
        <p:spPr>
          <a:xfrm>
            <a:off x="1978388" y="3995325"/>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52" name="ZoneTexte 51"/>
          <p:cNvSpPr txBox="1"/>
          <p:nvPr/>
        </p:nvSpPr>
        <p:spPr>
          <a:xfrm>
            <a:off x="3964350" y="3995325"/>
            <a:ext cx="462280" cy="369332"/>
          </a:xfrm>
          <a:prstGeom prst="rect">
            <a:avLst/>
          </a:prstGeom>
          <a:noFill/>
        </p:spPr>
        <p:txBody>
          <a:bodyPr wrap="square" rtlCol="0">
            <a:spAutoFit/>
          </a:bodyPr>
          <a:lstStyle/>
          <a:p>
            <a:r>
              <a:rPr lang="el-GR" dirty="0" smtClean="0"/>
              <a:t>π</a:t>
            </a:r>
            <a:endParaRPr lang="fr-FR" dirty="0"/>
          </a:p>
        </p:txBody>
      </p:sp>
      <p:sp>
        <p:nvSpPr>
          <p:cNvPr id="53" name="ZoneTexte 52"/>
          <p:cNvSpPr txBox="1"/>
          <p:nvPr/>
        </p:nvSpPr>
        <p:spPr>
          <a:xfrm>
            <a:off x="1815510" y="3118143"/>
            <a:ext cx="462280" cy="369332"/>
          </a:xfrm>
          <a:prstGeom prst="rect">
            <a:avLst/>
          </a:prstGeom>
          <a:noFill/>
        </p:spPr>
        <p:txBody>
          <a:bodyPr wrap="square" rtlCol="0">
            <a:spAutoFit/>
          </a:bodyPr>
          <a:lstStyle/>
          <a:p>
            <a:r>
              <a:rPr lang="fr-FR" dirty="0"/>
              <a:t>1</a:t>
            </a:r>
          </a:p>
        </p:txBody>
      </p:sp>
      <p:sp>
        <p:nvSpPr>
          <p:cNvPr id="54" name="ZoneTexte 53"/>
          <p:cNvSpPr txBox="1"/>
          <p:nvPr/>
        </p:nvSpPr>
        <p:spPr>
          <a:xfrm>
            <a:off x="1793919" y="3868488"/>
            <a:ext cx="462280" cy="369332"/>
          </a:xfrm>
          <a:prstGeom prst="rect">
            <a:avLst/>
          </a:prstGeom>
          <a:noFill/>
        </p:spPr>
        <p:txBody>
          <a:bodyPr wrap="square" rtlCol="0">
            <a:spAutoFit/>
          </a:bodyPr>
          <a:lstStyle/>
          <a:p>
            <a:r>
              <a:rPr lang="fr-FR" dirty="0"/>
              <a:t>0</a:t>
            </a:r>
          </a:p>
        </p:txBody>
      </p:sp>
      <p:sp>
        <p:nvSpPr>
          <p:cNvPr id="55" name="ZoneTexte 54"/>
          <p:cNvSpPr txBox="1"/>
          <p:nvPr/>
        </p:nvSpPr>
        <p:spPr>
          <a:xfrm>
            <a:off x="3003344" y="3995325"/>
            <a:ext cx="462280" cy="369332"/>
          </a:xfrm>
          <a:prstGeom prst="rect">
            <a:avLst/>
          </a:prstGeom>
          <a:noFill/>
        </p:spPr>
        <p:txBody>
          <a:bodyPr wrap="square" rtlCol="0">
            <a:spAutoFit/>
          </a:bodyPr>
          <a:lstStyle/>
          <a:p>
            <a:r>
              <a:rPr lang="fr-FR" dirty="0"/>
              <a:t>0</a:t>
            </a:r>
          </a:p>
        </p:txBody>
      </p:sp>
      <p:sp>
        <p:nvSpPr>
          <p:cNvPr id="56" name="ZoneTexte 55"/>
          <p:cNvSpPr txBox="1"/>
          <p:nvPr/>
        </p:nvSpPr>
        <p:spPr>
          <a:xfrm>
            <a:off x="2775720" y="4317667"/>
            <a:ext cx="1650910" cy="369332"/>
          </a:xfrm>
          <a:prstGeom prst="rect">
            <a:avLst/>
          </a:prstGeom>
          <a:noFill/>
        </p:spPr>
        <p:txBody>
          <a:bodyPr wrap="square" rtlCol="0">
            <a:spAutoFit/>
          </a:bodyPr>
          <a:lstStyle/>
          <a:p>
            <a:r>
              <a:rPr lang="fr-FR" dirty="0" smtClean="0"/>
              <a:t>Angle</a:t>
            </a:r>
            <a:endParaRPr lang="fr-FR" dirty="0"/>
          </a:p>
        </p:txBody>
      </p:sp>
      <p:sp>
        <p:nvSpPr>
          <p:cNvPr id="57" name="ZoneTexte 56"/>
          <p:cNvSpPr txBox="1"/>
          <p:nvPr/>
        </p:nvSpPr>
        <p:spPr>
          <a:xfrm>
            <a:off x="3415618" y="3999675"/>
            <a:ext cx="519879" cy="369332"/>
          </a:xfrm>
          <a:prstGeom prst="rect">
            <a:avLst/>
          </a:prstGeom>
          <a:noFill/>
        </p:spPr>
        <p:txBody>
          <a:bodyPr wrap="square" rtlCol="0">
            <a:spAutoFit/>
          </a:bodyPr>
          <a:lstStyle/>
          <a:p>
            <a:r>
              <a:rPr lang="el-GR" dirty="0" smtClean="0"/>
              <a:t>π</a:t>
            </a:r>
            <a:r>
              <a:rPr lang="fr-FR" dirty="0" smtClean="0"/>
              <a:t>/2</a:t>
            </a:r>
            <a:endParaRPr lang="fr-FR" dirty="0"/>
          </a:p>
        </p:txBody>
      </p:sp>
      <p:sp>
        <p:nvSpPr>
          <p:cNvPr id="58" name="ZoneTexte 57"/>
          <p:cNvSpPr txBox="1"/>
          <p:nvPr/>
        </p:nvSpPr>
        <p:spPr>
          <a:xfrm>
            <a:off x="2384512" y="3995325"/>
            <a:ext cx="596108" cy="369332"/>
          </a:xfrm>
          <a:prstGeom prst="rect">
            <a:avLst/>
          </a:prstGeom>
          <a:noFill/>
        </p:spPr>
        <p:txBody>
          <a:bodyPr wrap="square" rtlCol="0">
            <a:spAutoFit/>
          </a:bodyPr>
          <a:lstStyle/>
          <a:p>
            <a:r>
              <a:rPr lang="fr-FR" dirty="0" smtClean="0"/>
              <a:t>-</a:t>
            </a:r>
            <a:r>
              <a:rPr lang="el-GR" dirty="0" smtClean="0"/>
              <a:t>π</a:t>
            </a:r>
            <a:r>
              <a:rPr lang="fr-FR" dirty="0" smtClean="0"/>
              <a:t>/2</a:t>
            </a:r>
            <a:endParaRPr lang="fr-FR" dirty="0"/>
          </a:p>
        </p:txBody>
      </p:sp>
      <p:sp>
        <p:nvSpPr>
          <p:cNvPr id="8" name="ZoneTexte 7"/>
          <p:cNvSpPr txBox="1"/>
          <p:nvPr/>
        </p:nvSpPr>
        <p:spPr>
          <a:xfrm>
            <a:off x="10359134" y="2929284"/>
            <a:ext cx="1402568" cy="2031325"/>
          </a:xfrm>
          <a:prstGeom prst="rect">
            <a:avLst/>
          </a:prstGeom>
          <a:noFill/>
        </p:spPr>
        <p:txBody>
          <a:bodyPr wrap="square" rtlCol="0">
            <a:spAutoFit/>
          </a:bodyPr>
          <a:lstStyle/>
          <a:p>
            <a:r>
              <a:rPr lang="fr-FR" dirty="0" smtClean="0"/>
              <a:t>Par rapport à un Point de référence au centre de l’image (blanc = 1, noir = 0)</a:t>
            </a:r>
            <a:endParaRPr lang="fr-FR" dirty="0"/>
          </a:p>
        </p:txBody>
      </p:sp>
    </p:spTree>
    <p:extLst>
      <p:ext uri="{BB962C8B-B14F-4D97-AF65-F5344CB8AC3E}">
        <p14:creationId xmlns:p14="http://schemas.microsoft.com/office/powerpoint/2010/main" val="29838450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a:t>
            </a:r>
          </a:p>
          <a:p>
            <a:pPr marL="0" indent="0">
              <a:buNone/>
            </a:pPr>
            <a:endParaRPr lang="fr-FR" sz="2800" b="1" dirty="0"/>
          </a:p>
          <a:p>
            <a:pPr marL="0" indent="0">
              <a:buNone/>
            </a:pPr>
            <a:r>
              <a:rPr lang="fr-FR" sz="2800" b="1" dirty="0" smtClean="0"/>
              <a:t>Problème : </a:t>
            </a:r>
            <a:r>
              <a:rPr lang="fr-FR" sz="2800" dirty="0" smtClean="0"/>
              <a:t>comment intégrer la tumeur dans ce système ?</a:t>
            </a:r>
          </a:p>
          <a:p>
            <a:pPr marL="0" indent="0">
              <a:buNone/>
            </a:pPr>
            <a:r>
              <a:rPr lang="fr-FR" sz="2800" dirty="0"/>
              <a:t>	</a:t>
            </a:r>
            <a:r>
              <a:rPr lang="fr-FR" sz="2800" dirty="0" smtClean="0"/>
              <a:t>		     </a:t>
            </a:r>
            <a:r>
              <a:rPr lang="fr-FR" sz="2800" dirty="0" smtClean="0">
                <a:sym typeface="Wingdings" panose="05000000000000000000" pitchFamily="2" charset="2"/>
              </a:rPr>
              <a:t> On ne peut pas connaître sa position à l’avance</a:t>
            </a:r>
          </a:p>
          <a:p>
            <a:pPr marL="0" indent="0">
              <a:buNone/>
            </a:pPr>
            <a:r>
              <a:rPr lang="fr-FR" sz="2800" dirty="0">
                <a:sym typeface="Wingdings" panose="05000000000000000000" pitchFamily="2" charset="2"/>
              </a:rPr>
              <a:t>	</a:t>
            </a:r>
            <a:r>
              <a:rPr lang="fr-FR" sz="2800" dirty="0" smtClean="0">
                <a:sym typeface="Wingdings" panose="05000000000000000000" pitchFamily="2" charset="2"/>
              </a:rPr>
              <a:t>		      Nécessite un ajout d’informations dans la partie   	 		                  problème des cas de la base RàPC.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73</a:t>
            </a:fld>
            <a:endParaRPr lang="en-US" dirty="0"/>
          </a:p>
        </p:txBody>
      </p:sp>
    </p:spTree>
    <p:extLst>
      <p:ext uri="{BB962C8B-B14F-4D97-AF65-F5344CB8AC3E}">
        <p14:creationId xmlns:p14="http://schemas.microsoft.com/office/powerpoint/2010/main" val="15221119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Segmentation</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74</a:t>
            </a:fld>
            <a:endParaRPr lang="en-US" dirty="0"/>
          </a:p>
        </p:txBody>
      </p:sp>
    </p:spTree>
    <p:extLst>
      <p:ext uri="{BB962C8B-B14F-4D97-AF65-F5344CB8AC3E}">
        <p14:creationId xmlns:p14="http://schemas.microsoft.com/office/powerpoint/2010/main" val="41887101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Algorithme de segmentation avec ontologie et logique floue</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75</a:t>
            </a:fld>
            <a:endParaRPr lang="en-US" dirty="0"/>
          </a:p>
        </p:txBody>
      </p:sp>
    </p:spTree>
    <p:extLst>
      <p:ext uri="{BB962C8B-B14F-4D97-AF65-F5344CB8AC3E}">
        <p14:creationId xmlns:p14="http://schemas.microsoft.com/office/powerpoint/2010/main" val="408814830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Adaptation de l’algorithme pour segmenter la tumeur</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76</a:t>
            </a:fld>
            <a:endParaRPr lang="en-US" dirty="0"/>
          </a:p>
        </p:txBody>
      </p:sp>
    </p:spTree>
    <p:extLst>
      <p:ext uri="{BB962C8B-B14F-4D97-AF65-F5344CB8AC3E}">
        <p14:creationId xmlns:p14="http://schemas.microsoft.com/office/powerpoint/2010/main" val="9832461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190856"/>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floue pour la relation : </a:t>
            </a:r>
          </a:p>
          <a:p>
            <a:pPr marL="0" indent="0">
              <a:spcBef>
                <a:spcPts val="0"/>
              </a:spcBef>
              <a:spcAft>
                <a:spcPts val="0"/>
              </a:spcAft>
              <a:buNone/>
            </a:pPr>
            <a:r>
              <a:rPr lang="fr-FR" sz="2200" b="1" dirty="0" smtClean="0"/>
              <a:t>« Tumeur en haut à gauche plus ou moins proche de la colonne vertébrale »</a:t>
            </a: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77</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017" y="1968500"/>
            <a:ext cx="5010219" cy="3342301"/>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8788400" y="2679700"/>
            <a:ext cx="2439039" cy="2031325"/>
          </a:xfrm>
          <a:prstGeom prst="rect">
            <a:avLst/>
          </a:prstGeom>
          <a:noFill/>
        </p:spPr>
        <p:txBody>
          <a:bodyPr wrap="square" rtlCol="0">
            <a:spAutoFit/>
          </a:bodyPr>
          <a:lstStyle/>
          <a:p>
            <a:r>
              <a:rPr lang="fr-FR" dirty="0" smtClean="0"/>
              <a:t>Degré d’appartenance à la relation floue (rouge = 1, blanc = 0)</a:t>
            </a:r>
          </a:p>
          <a:p>
            <a:endParaRPr lang="fr-FR" dirty="0"/>
          </a:p>
          <a:p>
            <a:r>
              <a:rPr lang="fr-FR" dirty="0" smtClean="0"/>
              <a:t>Le germe est à placer au degré le plus élevé (le plus rouge)</a:t>
            </a:r>
            <a:endParaRPr lang="fr-FR" dirty="0"/>
          </a:p>
        </p:txBody>
      </p:sp>
    </p:spTree>
    <p:extLst>
      <p:ext uri="{BB962C8B-B14F-4D97-AF65-F5344CB8AC3E}">
        <p14:creationId xmlns:p14="http://schemas.microsoft.com/office/powerpoint/2010/main" val="183572519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190856"/>
          </a:xfrm>
        </p:spPr>
        <p:txBody>
          <a:bodyPr anchor="t">
            <a:normAutofit/>
          </a:bodyPr>
          <a:lstStyle/>
          <a:p>
            <a:pPr marL="0" indent="0">
              <a:spcAft>
                <a:spcPts val="0"/>
              </a:spcAft>
              <a:buNone/>
            </a:pPr>
            <a:r>
              <a:rPr lang="fr-FR" sz="2800" b="1" dirty="0" smtClean="0"/>
              <a:t>Carte de distance floue pour la relation : </a:t>
            </a:r>
          </a:p>
          <a:p>
            <a:pPr marL="0" indent="0">
              <a:spcBef>
                <a:spcPts val="0"/>
              </a:spcBef>
              <a:spcAft>
                <a:spcPts val="0"/>
              </a:spcAft>
              <a:buNone/>
            </a:pPr>
            <a:r>
              <a:rPr lang="fr-FR" sz="2200" b="1" dirty="0" smtClean="0"/>
              <a:t>« Tumeur en haut à gauche plus ou moins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Problème : Comment être sûr de ne pas placer le germe en dehors de la vraie tumeur ?</a:t>
            </a: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78</a:t>
            </a:fld>
            <a:endParaRPr lang="en-US" dirty="0"/>
          </a:p>
        </p:txBody>
      </p:sp>
    </p:spTree>
    <p:extLst>
      <p:ext uri="{BB962C8B-B14F-4D97-AF65-F5344CB8AC3E}">
        <p14:creationId xmlns:p14="http://schemas.microsoft.com/office/powerpoint/2010/main" val="406607865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sym typeface="Wingdings" panose="05000000000000000000" pitchFamily="2" charset="2"/>
              </a:rPr>
              <a:t>L’ontologie peut permettre de déterminer quels sont les différents organes après segmentation (Approche globale [1])</a:t>
            </a:r>
          </a:p>
          <a:p>
            <a:pPr marL="0" indent="0">
              <a:buNone/>
            </a:pPr>
            <a:r>
              <a:rPr lang="fr-FR" sz="2800" b="1" dirty="0" smtClean="0">
                <a:sym typeface="Wingdings" panose="05000000000000000000" pitchFamily="2" charset="2"/>
              </a:rPr>
              <a:t>Par exemple ils prennent deux régions segmentées, calculent leur histogramme d’angle, récupèrent la direction la/les direction(s) la plus représentée, et vérifie dans l’ontologie quels organes correspondent à cette relation spatiale (à l’aide d’un critère de satisfaction)</a:t>
            </a:r>
            <a:endParaRPr lang="fr-FR" sz="2800" b="1"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79</a:t>
            </a:fld>
            <a:endParaRPr lang="en-US" dirty="0"/>
          </a:p>
        </p:txBody>
      </p:sp>
    </p:spTree>
    <p:extLst>
      <p:ext uri="{BB962C8B-B14F-4D97-AF65-F5344CB8AC3E}">
        <p14:creationId xmlns:p14="http://schemas.microsoft.com/office/powerpoint/2010/main" val="22295653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24000"/>
            <a:ext cx="10018713" cy="4708256"/>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1. </a:t>
            </a:r>
            <a:r>
              <a:rPr lang="fr-FR" dirty="0" smtClean="0"/>
              <a:t>Informations statistiques sur les niveaux de gris = caractéristiques du signal</a:t>
            </a:r>
          </a:p>
          <a:p>
            <a:pPr lvl="1"/>
            <a:r>
              <a:rPr lang="fr-FR" dirty="0" smtClean="0"/>
              <a:t>Moyenne </a:t>
            </a:r>
          </a:p>
          <a:p>
            <a:pPr lvl="1"/>
            <a:r>
              <a:rPr lang="fr-FR" dirty="0" smtClean="0"/>
              <a:t>Asymétrie</a:t>
            </a:r>
          </a:p>
          <a:p>
            <a:pPr lvl="1"/>
            <a:r>
              <a:rPr lang="fr-FR" dirty="0" err="1" smtClean="0"/>
              <a:t>Coef</a:t>
            </a:r>
            <a:r>
              <a:rPr lang="fr-FR" dirty="0" smtClean="0"/>
              <a:t>. </a:t>
            </a:r>
            <a:r>
              <a:rPr lang="fr-FR" dirty="0"/>
              <a:t>d</a:t>
            </a:r>
            <a:r>
              <a:rPr lang="fr-FR" dirty="0" smtClean="0"/>
              <a:t>e variation</a:t>
            </a:r>
          </a:p>
          <a:p>
            <a:pPr lvl="1"/>
            <a:r>
              <a:rPr lang="fr-FR" dirty="0" smtClean="0"/>
              <a:t>Centroïde</a:t>
            </a:r>
          </a:p>
          <a:p>
            <a:pPr lvl="1"/>
            <a:r>
              <a:rPr lang="fr-FR" dirty="0" smtClean="0"/>
              <a:t>Variance</a:t>
            </a:r>
          </a:p>
          <a:p>
            <a:pPr lvl="1"/>
            <a:r>
              <a:rPr lang="fr-FR" dirty="0" smtClean="0"/>
              <a:t>Entropie</a:t>
            </a:r>
          </a:p>
          <a:p>
            <a:pPr lvl="1"/>
            <a:r>
              <a:rPr lang="fr-FR" dirty="0" smtClean="0"/>
              <a:t>Etc.</a:t>
            </a:r>
          </a:p>
          <a:p>
            <a:pPr lvl="1"/>
            <a:endParaRPr lang="fr-FR" dirty="0"/>
          </a:p>
          <a:p>
            <a:pPr marL="457200" lvl="1" indent="0">
              <a:buNone/>
            </a:pPr>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884" y="2626145"/>
            <a:ext cx="7640116" cy="3724795"/>
          </a:xfrm>
          <a:prstGeom prst="rect">
            <a:avLst/>
          </a:prstGeom>
        </p:spPr>
      </p:pic>
    </p:spTree>
    <p:extLst>
      <p:ext uri="{BB962C8B-B14F-4D97-AF65-F5344CB8AC3E}">
        <p14:creationId xmlns:p14="http://schemas.microsoft.com/office/powerpoint/2010/main" val="41767549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Pistes pour l’application à notre cas d’étude </a:t>
            </a:r>
          </a:p>
          <a:p>
            <a:pPr marL="0" indent="0">
              <a:buNone/>
            </a:pPr>
            <a:endParaRPr lang="fr-FR" sz="2800" b="1" dirty="0"/>
          </a:p>
          <a:p>
            <a:pPr>
              <a:buFontTx/>
              <a:buChar char="-"/>
            </a:pPr>
            <a:r>
              <a:rPr lang="fr-FR" sz="2800" b="1" dirty="0" smtClean="0"/>
              <a:t>Placer les germes de manière floue </a:t>
            </a:r>
            <a:r>
              <a:rPr lang="fr-FR" sz="2800" b="1" dirty="0" smtClean="0">
                <a:sym typeface="Wingdings" panose="05000000000000000000" pitchFamily="2" charset="2"/>
              </a:rPr>
              <a:t> à creuser</a:t>
            </a:r>
          </a:p>
          <a:p>
            <a:pPr lvl="1">
              <a:buFontTx/>
              <a:buChar char="-"/>
            </a:pPr>
            <a:r>
              <a:rPr lang="fr-FR" b="1" dirty="0" smtClean="0">
                <a:sym typeface="Wingdings" panose="05000000000000000000" pitchFamily="2" charset="2"/>
              </a:rPr>
              <a:t>Centre de la boite englobante ?</a:t>
            </a:r>
          </a:p>
          <a:p>
            <a:pPr lvl="1">
              <a:buFontTx/>
              <a:buChar char="-"/>
            </a:pPr>
            <a:r>
              <a:rPr lang="fr-FR" b="1" dirty="0" smtClean="0">
                <a:sym typeface="Wingdings" panose="05000000000000000000" pitchFamily="2" charset="2"/>
              </a:rPr>
              <a:t>Pixel ayant la valeur mu (fonction floue) la plus élevée ?</a:t>
            </a:r>
          </a:p>
          <a:p>
            <a:pPr lvl="1">
              <a:buFontTx/>
              <a:buChar char="-"/>
            </a:pPr>
            <a:r>
              <a:rPr lang="fr-FR" b="1" dirty="0" smtClean="0">
                <a:sym typeface="Wingdings" panose="05000000000000000000" pitchFamily="2" charset="2"/>
              </a:rPr>
              <a:t>Adaptation entre position germe solution et mu le plus élevé ? OUI</a:t>
            </a:r>
          </a:p>
          <a:p>
            <a:pPr>
              <a:buFontTx/>
              <a:buChar char="-"/>
            </a:pPr>
            <a:r>
              <a:rPr lang="fr-FR" sz="2800" b="1" dirty="0" smtClean="0">
                <a:sym typeface="Wingdings" panose="05000000000000000000" pitchFamily="2" charset="2"/>
              </a:rPr>
              <a:t>Utiliser la logique floue pour construire une boite englobante</a:t>
            </a:r>
          </a:p>
          <a:p>
            <a:pPr marL="457200" lvl="1" indent="0">
              <a:buNone/>
            </a:pPr>
            <a:r>
              <a:rPr lang="fr-FR" b="1" dirty="0" smtClean="0">
                <a:sym typeface="Wingdings" panose="05000000000000000000" pitchFamily="2" charset="2"/>
              </a:rPr>
              <a:t> voir mes dessins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80</a:t>
            </a:fld>
            <a:endParaRPr lang="en-US" dirty="0"/>
          </a:p>
        </p:txBody>
      </p:sp>
    </p:spTree>
    <p:extLst>
      <p:ext uri="{BB962C8B-B14F-4D97-AF65-F5344CB8AC3E}">
        <p14:creationId xmlns:p14="http://schemas.microsoft.com/office/powerpoint/2010/main" val="245290516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simplifié pour notre cas d’étude</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81</a:t>
            </a:fld>
            <a:endParaRPr lang="en-US" dirty="0"/>
          </a:p>
        </p:txBody>
      </p:sp>
    </p:spTree>
    <p:extLst>
      <p:ext uri="{BB962C8B-B14F-4D97-AF65-F5344CB8AC3E}">
        <p14:creationId xmlns:p14="http://schemas.microsoft.com/office/powerpoint/2010/main" val="27394543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67543"/>
            <a:ext cx="10018713" cy="4664713"/>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2. </a:t>
            </a:r>
            <a:r>
              <a:rPr lang="fr-FR" dirty="0" smtClean="0"/>
              <a:t>Caractéristiques </a:t>
            </a:r>
            <a:r>
              <a:rPr lang="fr-FR" dirty="0"/>
              <a:t>de </a:t>
            </a:r>
            <a:r>
              <a:rPr lang="fr-FR" dirty="0" smtClean="0"/>
              <a:t>texture = distribution des régions de l’image</a:t>
            </a:r>
            <a:endParaRPr lang="fr-FR" dirty="0"/>
          </a:p>
          <a:p>
            <a:pPr lvl="1"/>
            <a:r>
              <a:rPr lang="fr-FR" dirty="0" smtClean="0"/>
              <a:t>Energie</a:t>
            </a:r>
          </a:p>
          <a:p>
            <a:pPr lvl="1"/>
            <a:r>
              <a:rPr lang="fr-FR" dirty="0" smtClean="0"/>
              <a:t>Corrélation</a:t>
            </a:r>
          </a:p>
          <a:p>
            <a:pPr lvl="1"/>
            <a:r>
              <a:rPr lang="fr-FR" dirty="0" smtClean="0"/>
              <a:t>Homogénéité locale</a:t>
            </a:r>
          </a:p>
          <a:p>
            <a:pPr lvl="1"/>
            <a:r>
              <a:rPr lang="fr-FR" dirty="0" smtClean="0"/>
              <a:t>Contraste</a:t>
            </a:r>
          </a:p>
          <a:p>
            <a:pPr lvl="1"/>
            <a:r>
              <a:rPr lang="fr-FR" dirty="0" smtClean="0"/>
              <a:t>etc.</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730" y="2613850"/>
            <a:ext cx="5073570" cy="37485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934092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e">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Parallaxe</Template>
  <TotalTime>4351</TotalTime>
  <Words>3835</Words>
  <Application>Microsoft Office PowerPoint</Application>
  <PresentationFormat>Grand écran</PresentationFormat>
  <Paragraphs>886</Paragraphs>
  <Slides>81</Slides>
  <Notes>65</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1</vt:i4>
      </vt:variant>
      <vt:variant>
        <vt:lpstr>Titres des diapositives</vt:lpstr>
      </vt:variant>
      <vt:variant>
        <vt:i4>81</vt:i4>
      </vt:variant>
    </vt:vector>
  </HeadingPairs>
  <TitlesOfParts>
    <vt:vector size="90" baseType="lpstr">
      <vt:lpstr>Arial</vt:lpstr>
      <vt:lpstr>Arial Black</vt:lpstr>
      <vt:lpstr>Calibri</vt:lpstr>
      <vt:lpstr>Cambria Math</vt:lpstr>
      <vt:lpstr>Corbel</vt:lpstr>
      <vt:lpstr>Times New Roman</vt:lpstr>
      <vt:lpstr>Wingdings</vt:lpstr>
      <vt:lpstr>Parallaxe</vt:lpstr>
      <vt:lpstr>Feuille de calcul</vt:lpstr>
      <vt:lpstr>Utilisation du RàPC pour la segmentation d’images</vt:lpstr>
      <vt:lpstr>Plan</vt:lpstr>
      <vt:lpstr>I. Généralités</vt:lpstr>
      <vt:lpstr>I. Généralités</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III. Implémentation </vt:lpstr>
      <vt:lpstr>III. Implémentation </vt:lpstr>
      <vt:lpstr>III. Implémentation </vt:lpstr>
      <vt:lpstr>III. Implémentation </vt:lpstr>
      <vt:lpstr>III. Implémentation </vt:lpstr>
      <vt:lpstr>III. Implémentation </vt:lpstr>
      <vt:lpstr>III. Implémentation </vt:lpstr>
      <vt:lpstr>III. Implémentation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Démonstration Mini - RàPC </vt:lpstr>
      <vt:lpstr>TODO : Suppression muscles + Fuzzy</vt:lpstr>
      <vt:lpstr>V. Suppression des muscles  </vt:lpstr>
      <vt:lpstr>V. Suppression des muscles  </vt:lpstr>
      <vt:lpstr>V. Suppression des muscles  </vt:lpstr>
      <vt:lpstr>V. Suppression des muscles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Utilisation du RàPC pour la segmentation d’images</dc:title>
  <dc:creator>Thibault</dc:creator>
  <cp:lastModifiedBy>Thibault</cp:lastModifiedBy>
  <cp:revision>282</cp:revision>
  <dcterms:created xsi:type="dcterms:W3CDTF">2017-03-14T08:34:02Z</dcterms:created>
  <dcterms:modified xsi:type="dcterms:W3CDTF">2017-04-21T13:07:05Z</dcterms:modified>
</cp:coreProperties>
</file>